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6" r:id="rId2"/>
    <p:sldId id="275" r:id="rId3"/>
    <p:sldId id="310" r:id="rId4"/>
    <p:sldId id="259" r:id="rId5"/>
    <p:sldId id="305" r:id="rId6"/>
    <p:sldId id="306" r:id="rId7"/>
    <p:sldId id="308" r:id="rId8"/>
    <p:sldId id="284" r:id="rId9"/>
    <p:sldId id="285" r:id="rId10"/>
    <p:sldId id="286" r:id="rId11"/>
    <p:sldId id="258" r:id="rId12"/>
    <p:sldId id="288" r:id="rId13"/>
    <p:sldId id="290" r:id="rId14"/>
    <p:sldId id="291" r:id="rId15"/>
    <p:sldId id="287" r:id="rId16"/>
    <p:sldId id="289" r:id="rId17"/>
    <p:sldId id="292" r:id="rId18"/>
    <p:sldId id="304" r:id="rId19"/>
    <p:sldId id="293" r:id="rId20"/>
    <p:sldId id="294" r:id="rId21"/>
    <p:sldId id="295" r:id="rId22"/>
    <p:sldId id="296" r:id="rId23"/>
    <p:sldId id="297" r:id="rId24"/>
    <p:sldId id="298" r:id="rId25"/>
    <p:sldId id="299" r:id="rId26"/>
    <p:sldId id="300" r:id="rId27"/>
    <p:sldId id="302" r:id="rId28"/>
    <p:sldId id="303" r:id="rId29"/>
    <p:sldId id="309" r:id="rId30"/>
    <p:sldId id="311" r:id="rId31"/>
    <p:sldId id="261" r:id="rId32"/>
    <p:sldId id="283" r:id="rId33"/>
    <p:sldId id="28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8DAA832-860D-40F5-8911-EB3F5E6190B6}">
          <p14:sldIdLst>
            <p14:sldId id="256"/>
          </p14:sldIdLst>
        </p14:section>
        <p14:section name="Introductory slides" id="{E80A20EF-1641-49C6-B305-DBA6829EA77F}">
          <p14:sldIdLst>
            <p14:sldId id="275"/>
            <p14:sldId id="310"/>
            <p14:sldId id="259"/>
            <p14:sldId id="305"/>
            <p14:sldId id="306"/>
            <p14:sldId id="308"/>
          </p14:sldIdLst>
        </p14:section>
        <p14:section name="Body" id="{A13F767E-61CF-4634-A15A-A162FD042229}">
          <p14:sldIdLst>
            <p14:sldId id="284"/>
            <p14:sldId id="285"/>
            <p14:sldId id="286"/>
            <p14:sldId id="258"/>
            <p14:sldId id="288"/>
            <p14:sldId id="290"/>
            <p14:sldId id="291"/>
            <p14:sldId id="287"/>
            <p14:sldId id="289"/>
            <p14:sldId id="292"/>
            <p14:sldId id="304"/>
            <p14:sldId id="293"/>
            <p14:sldId id="294"/>
            <p14:sldId id="295"/>
            <p14:sldId id="296"/>
            <p14:sldId id="297"/>
            <p14:sldId id="298"/>
            <p14:sldId id="299"/>
            <p14:sldId id="300"/>
            <p14:sldId id="302"/>
            <p14:sldId id="303"/>
            <p14:sldId id="309"/>
            <p14:sldId id="311"/>
          </p14:sldIdLst>
        </p14:section>
        <p14:section name="Closing" id="{96E5EDBA-E693-4F37-8706-835ABFAAE20D}">
          <p14:sldIdLst>
            <p14:sldId id="261"/>
            <p14:sldId id="283"/>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DEABC-BF09-49EC-94AA-EB71E42EE0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54D786E8-A0BA-48BE-B090-236E5657F9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F4C0B2-556C-4E61-AC67-EAD020FD9168}" type="datetimeFigureOut">
              <a:rPr lang="en-CA" smtClean="0"/>
              <a:t>2022-03-17</a:t>
            </a:fld>
            <a:endParaRPr lang="en-CA" dirty="0"/>
          </a:p>
        </p:txBody>
      </p:sp>
      <p:sp>
        <p:nvSpPr>
          <p:cNvPr id="4" name="Footer Placeholder 3">
            <a:extLst>
              <a:ext uri="{FF2B5EF4-FFF2-40B4-BE49-F238E27FC236}">
                <a16:creationId xmlns:a16="http://schemas.microsoft.com/office/drawing/2014/main" id="{EE17FE02-0395-4270-AA6A-C623373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D30456CA-4636-486E-99E4-5477E550C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CE385A-F1EE-4686-8319-8BE5D9F27CC8}" type="slidenum">
              <a:rPr lang="en-CA" smtClean="0"/>
              <a:t>‹#›</a:t>
            </a:fld>
            <a:endParaRPr lang="en-CA" dirty="0"/>
          </a:p>
        </p:txBody>
      </p:sp>
    </p:spTree>
    <p:extLst>
      <p:ext uri="{BB962C8B-B14F-4D97-AF65-F5344CB8AC3E}">
        <p14:creationId xmlns:p14="http://schemas.microsoft.com/office/powerpoint/2010/main" val="423686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3A459-C28E-4850-A25D-1ABDE3DC7636}" type="datetimeFigureOut">
              <a:rPr lang="en-CA" smtClean="0"/>
              <a:t>2022-03-17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D3A95-8D8A-494F-A934-92E0BDBCEB11}" type="slidenum">
              <a:rPr lang="en-CA" smtClean="0"/>
              <a:t>‹#›</a:t>
            </a:fld>
            <a:endParaRPr lang="en-CA" dirty="0"/>
          </a:p>
        </p:txBody>
      </p:sp>
    </p:spTree>
    <p:extLst>
      <p:ext uri="{BB962C8B-B14F-4D97-AF65-F5344CB8AC3E}">
        <p14:creationId xmlns:p14="http://schemas.microsoft.com/office/powerpoint/2010/main" val="37866276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a:t>
            </a:fld>
            <a:endParaRPr lang="en-CA" dirty="0"/>
          </a:p>
        </p:txBody>
      </p:sp>
    </p:spTree>
    <p:extLst>
      <p:ext uri="{BB962C8B-B14F-4D97-AF65-F5344CB8AC3E}">
        <p14:creationId xmlns:p14="http://schemas.microsoft.com/office/powerpoint/2010/main" val="141931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10</a:t>
            </a:fld>
            <a:endParaRPr lang="en-CA" dirty="0"/>
          </a:p>
        </p:txBody>
      </p:sp>
    </p:spTree>
    <p:extLst>
      <p:ext uri="{BB962C8B-B14F-4D97-AF65-F5344CB8AC3E}">
        <p14:creationId xmlns:p14="http://schemas.microsoft.com/office/powerpoint/2010/main" val="15455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11</a:t>
            </a:fld>
            <a:endParaRPr lang="en-CA" dirty="0"/>
          </a:p>
        </p:txBody>
      </p:sp>
    </p:spTree>
    <p:extLst>
      <p:ext uri="{BB962C8B-B14F-4D97-AF65-F5344CB8AC3E}">
        <p14:creationId xmlns:p14="http://schemas.microsoft.com/office/powerpoint/2010/main" val="416625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12</a:t>
            </a:fld>
            <a:endParaRPr lang="en-CA" dirty="0"/>
          </a:p>
        </p:txBody>
      </p:sp>
    </p:spTree>
    <p:extLst>
      <p:ext uri="{BB962C8B-B14F-4D97-AF65-F5344CB8AC3E}">
        <p14:creationId xmlns:p14="http://schemas.microsoft.com/office/powerpoint/2010/main" val="270684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13</a:t>
            </a:fld>
            <a:endParaRPr lang="en-CA" dirty="0"/>
          </a:p>
        </p:txBody>
      </p:sp>
    </p:spTree>
    <p:extLst>
      <p:ext uri="{BB962C8B-B14F-4D97-AF65-F5344CB8AC3E}">
        <p14:creationId xmlns:p14="http://schemas.microsoft.com/office/powerpoint/2010/main" val="365515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14</a:t>
            </a:fld>
            <a:endParaRPr lang="en-CA" dirty="0"/>
          </a:p>
        </p:txBody>
      </p:sp>
    </p:spTree>
    <p:extLst>
      <p:ext uri="{BB962C8B-B14F-4D97-AF65-F5344CB8AC3E}">
        <p14:creationId xmlns:p14="http://schemas.microsoft.com/office/powerpoint/2010/main" val="4189349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15</a:t>
            </a:fld>
            <a:endParaRPr lang="en-CA" dirty="0"/>
          </a:p>
        </p:txBody>
      </p:sp>
    </p:spTree>
    <p:extLst>
      <p:ext uri="{BB962C8B-B14F-4D97-AF65-F5344CB8AC3E}">
        <p14:creationId xmlns:p14="http://schemas.microsoft.com/office/powerpoint/2010/main" val="338911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16</a:t>
            </a:fld>
            <a:endParaRPr lang="en-CA" dirty="0"/>
          </a:p>
        </p:txBody>
      </p:sp>
    </p:spTree>
    <p:extLst>
      <p:ext uri="{BB962C8B-B14F-4D97-AF65-F5344CB8AC3E}">
        <p14:creationId xmlns:p14="http://schemas.microsoft.com/office/powerpoint/2010/main" val="86682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17</a:t>
            </a:fld>
            <a:endParaRPr lang="en-CA" dirty="0"/>
          </a:p>
        </p:txBody>
      </p:sp>
    </p:spTree>
    <p:extLst>
      <p:ext uri="{BB962C8B-B14F-4D97-AF65-F5344CB8AC3E}">
        <p14:creationId xmlns:p14="http://schemas.microsoft.com/office/powerpoint/2010/main" val="359687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18</a:t>
            </a:fld>
            <a:endParaRPr lang="en-CA" dirty="0"/>
          </a:p>
        </p:txBody>
      </p:sp>
    </p:spTree>
    <p:extLst>
      <p:ext uri="{BB962C8B-B14F-4D97-AF65-F5344CB8AC3E}">
        <p14:creationId xmlns:p14="http://schemas.microsoft.com/office/powerpoint/2010/main" val="30897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19</a:t>
            </a:fld>
            <a:endParaRPr lang="en-CA" dirty="0"/>
          </a:p>
        </p:txBody>
      </p:sp>
    </p:spTree>
    <p:extLst>
      <p:ext uri="{BB962C8B-B14F-4D97-AF65-F5344CB8AC3E}">
        <p14:creationId xmlns:p14="http://schemas.microsoft.com/office/powerpoint/2010/main" val="64550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CD3A95-8D8A-494F-A934-92E0BDBCEB11}" type="slidenum">
              <a:rPr lang="en-CA" smtClean="0"/>
              <a:t>2</a:t>
            </a:fld>
            <a:endParaRPr lang="en-CA" dirty="0"/>
          </a:p>
        </p:txBody>
      </p:sp>
    </p:spTree>
    <p:extLst>
      <p:ext uri="{BB962C8B-B14F-4D97-AF65-F5344CB8AC3E}">
        <p14:creationId xmlns:p14="http://schemas.microsoft.com/office/powerpoint/2010/main" val="2983194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20</a:t>
            </a:fld>
            <a:endParaRPr lang="en-CA" dirty="0"/>
          </a:p>
        </p:txBody>
      </p:sp>
    </p:spTree>
    <p:extLst>
      <p:ext uri="{BB962C8B-B14F-4D97-AF65-F5344CB8AC3E}">
        <p14:creationId xmlns:p14="http://schemas.microsoft.com/office/powerpoint/2010/main" val="416625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21</a:t>
            </a:fld>
            <a:endParaRPr lang="en-CA" dirty="0"/>
          </a:p>
        </p:txBody>
      </p:sp>
    </p:spTree>
    <p:extLst>
      <p:ext uri="{BB962C8B-B14F-4D97-AF65-F5344CB8AC3E}">
        <p14:creationId xmlns:p14="http://schemas.microsoft.com/office/powerpoint/2010/main" val="3882403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22</a:t>
            </a:fld>
            <a:endParaRPr lang="en-CA" dirty="0"/>
          </a:p>
        </p:txBody>
      </p:sp>
    </p:spTree>
    <p:extLst>
      <p:ext uri="{BB962C8B-B14F-4D97-AF65-F5344CB8AC3E}">
        <p14:creationId xmlns:p14="http://schemas.microsoft.com/office/powerpoint/2010/main" val="424887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23</a:t>
            </a:fld>
            <a:endParaRPr lang="en-CA" dirty="0"/>
          </a:p>
        </p:txBody>
      </p:sp>
    </p:spTree>
    <p:extLst>
      <p:ext uri="{BB962C8B-B14F-4D97-AF65-F5344CB8AC3E}">
        <p14:creationId xmlns:p14="http://schemas.microsoft.com/office/powerpoint/2010/main" val="1627911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24</a:t>
            </a:fld>
            <a:endParaRPr lang="en-CA" dirty="0"/>
          </a:p>
        </p:txBody>
      </p:sp>
    </p:spTree>
    <p:extLst>
      <p:ext uri="{BB962C8B-B14F-4D97-AF65-F5344CB8AC3E}">
        <p14:creationId xmlns:p14="http://schemas.microsoft.com/office/powerpoint/2010/main" val="624300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25</a:t>
            </a:fld>
            <a:endParaRPr lang="en-CA" dirty="0"/>
          </a:p>
        </p:txBody>
      </p:sp>
    </p:spTree>
    <p:extLst>
      <p:ext uri="{BB962C8B-B14F-4D97-AF65-F5344CB8AC3E}">
        <p14:creationId xmlns:p14="http://schemas.microsoft.com/office/powerpoint/2010/main" val="2422229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26</a:t>
            </a:fld>
            <a:endParaRPr lang="en-CA" dirty="0"/>
          </a:p>
        </p:txBody>
      </p:sp>
    </p:spTree>
    <p:extLst>
      <p:ext uri="{BB962C8B-B14F-4D97-AF65-F5344CB8AC3E}">
        <p14:creationId xmlns:p14="http://schemas.microsoft.com/office/powerpoint/2010/main" val="416190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27</a:t>
            </a:fld>
            <a:endParaRPr lang="en-CA" dirty="0"/>
          </a:p>
        </p:txBody>
      </p:sp>
    </p:spTree>
    <p:extLst>
      <p:ext uri="{BB962C8B-B14F-4D97-AF65-F5344CB8AC3E}">
        <p14:creationId xmlns:p14="http://schemas.microsoft.com/office/powerpoint/2010/main" val="124873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28</a:t>
            </a:fld>
            <a:endParaRPr lang="en-CA" dirty="0"/>
          </a:p>
        </p:txBody>
      </p:sp>
    </p:spTree>
    <p:extLst>
      <p:ext uri="{BB962C8B-B14F-4D97-AF65-F5344CB8AC3E}">
        <p14:creationId xmlns:p14="http://schemas.microsoft.com/office/powerpoint/2010/main" val="340137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29</a:t>
            </a:fld>
            <a:endParaRPr lang="en-CA" dirty="0"/>
          </a:p>
        </p:txBody>
      </p:sp>
    </p:spTree>
    <p:extLst>
      <p:ext uri="{BB962C8B-B14F-4D97-AF65-F5344CB8AC3E}">
        <p14:creationId xmlns:p14="http://schemas.microsoft.com/office/powerpoint/2010/main" val="111816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3</a:t>
            </a:fld>
            <a:endParaRPr lang="en-CA" dirty="0"/>
          </a:p>
        </p:txBody>
      </p:sp>
    </p:spTree>
    <p:extLst>
      <p:ext uri="{BB962C8B-B14F-4D97-AF65-F5344CB8AC3E}">
        <p14:creationId xmlns:p14="http://schemas.microsoft.com/office/powerpoint/2010/main" val="2717042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31</a:t>
            </a:fld>
            <a:endParaRPr lang="en-CA" dirty="0"/>
          </a:p>
        </p:txBody>
      </p:sp>
    </p:spTree>
    <p:extLst>
      <p:ext uri="{BB962C8B-B14F-4D97-AF65-F5344CB8AC3E}">
        <p14:creationId xmlns:p14="http://schemas.microsoft.com/office/powerpoint/2010/main" val="2749716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32</a:t>
            </a:fld>
            <a:endParaRPr lang="en-CA" dirty="0"/>
          </a:p>
        </p:txBody>
      </p:sp>
    </p:spTree>
    <p:extLst>
      <p:ext uri="{BB962C8B-B14F-4D97-AF65-F5344CB8AC3E}">
        <p14:creationId xmlns:p14="http://schemas.microsoft.com/office/powerpoint/2010/main" val="17225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33</a:t>
            </a:fld>
            <a:endParaRPr lang="en-CA" dirty="0"/>
          </a:p>
        </p:txBody>
      </p:sp>
    </p:spTree>
    <p:extLst>
      <p:ext uri="{BB962C8B-B14F-4D97-AF65-F5344CB8AC3E}">
        <p14:creationId xmlns:p14="http://schemas.microsoft.com/office/powerpoint/2010/main" val="275507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DCD3A95-8D8A-494F-A934-92E0BDBCEB11}" type="slidenum">
              <a:rPr lang="en-CA" smtClean="0"/>
              <a:t>4</a:t>
            </a:fld>
            <a:endParaRPr lang="en-CA" dirty="0"/>
          </a:p>
        </p:txBody>
      </p:sp>
    </p:spTree>
    <p:extLst>
      <p:ext uri="{BB962C8B-B14F-4D97-AF65-F5344CB8AC3E}">
        <p14:creationId xmlns:p14="http://schemas.microsoft.com/office/powerpoint/2010/main" val="353366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5</a:t>
            </a:fld>
            <a:endParaRPr lang="en-CA" dirty="0"/>
          </a:p>
        </p:txBody>
      </p:sp>
    </p:spTree>
    <p:extLst>
      <p:ext uri="{BB962C8B-B14F-4D97-AF65-F5344CB8AC3E}">
        <p14:creationId xmlns:p14="http://schemas.microsoft.com/office/powerpoint/2010/main" val="126856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6</a:t>
            </a:fld>
            <a:endParaRPr lang="en-CA" dirty="0"/>
          </a:p>
        </p:txBody>
      </p:sp>
    </p:spTree>
    <p:extLst>
      <p:ext uri="{BB962C8B-B14F-4D97-AF65-F5344CB8AC3E}">
        <p14:creationId xmlns:p14="http://schemas.microsoft.com/office/powerpoint/2010/main" val="25378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7</a:t>
            </a:fld>
            <a:endParaRPr lang="en-CA" dirty="0"/>
          </a:p>
        </p:txBody>
      </p:sp>
    </p:spTree>
    <p:extLst>
      <p:ext uri="{BB962C8B-B14F-4D97-AF65-F5344CB8AC3E}">
        <p14:creationId xmlns:p14="http://schemas.microsoft.com/office/powerpoint/2010/main" val="14827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8</a:t>
            </a:fld>
            <a:endParaRPr lang="en-CA" dirty="0"/>
          </a:p>
        </p:txBody>
      </p:sp>
    </p:spTree>
    <p:extLst>
      <p:ext uri="{BB962C8B-B14F-4D97-AF65-F5344CB8AC3E}">
        <p14:creationId xmlns:p14="http://schemas.microsoft.com/office/powerpoint/2010/main" val="77242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2DCD3A95-8D8A-494F-A934-92E0BDBCEB11}" type="slidenum">
              <a:rPr lang="en-CA" smtClean="0"/>
              <a:t>9</a:t>
            </a:fld>
            <a:endParaRPr lang="en-CA" dirty="0"/>
          </a:p>
        </p:txBody>
      </p:sp>
    </p:spTree>
    <p:extLst>
      <p:ext uri="{BB962C8B-B14F-4D97-AF65-F5344CB8AC3E}">
        <p14:creationId xmlns:p14="http://schemas.microsoft.com/office/powerpoint/2010/main" val="3880869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666573"/>
            <a:ext cx="10058400" cy="2341548"/>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097280" y="3138992"/>
            <a:ext cx="10058400" cy="1008486"/>
          </a:xfrm>
        </p:spPr>
        <p:txBody>
          <a:bodyPr lIns="91440" rIns="91440">
            <a:normAutofit/>
          </a:bodyPr>
          <a:lstStyle>
            <a:lvl1pPr marL="0" indent="0" algn="l">
              <a:buNone/>
              <a:defRPr sz="2400" cap="none" spc="200" baseline="0">
                <a:solidFill>
                  <a:schemeClr val="accent1"/>
                </a:solidFill>
                <a:latin typeface="Verdana" panose="020B0604030504040204" pitchFamily="34" charset="0"/>
                <a:ea typeface="Verdan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7DBC19A-2FD3-4F48-917D-C703981AA12F}" type="datetime1">
              <a:rPr lang="en-CA" smtClean="0"/>
              <a:t>2022-03-17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dirty="0"/>
          </a:p>
        </p:txBody>
      </p:sp>
      <p:cxnSp>
        <p:nvCxnSpPr>
          <p:cNvPr id="9" name="Straight Connector 8"/>
          <p:cNvCxnSpPr/>
          <p:nvPr/>
        </p:nvCxnSpPr>
        <p:spPr>
          <a:xfrm>
            <a:off x="1097280" y="418538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953C49EF-E4D6-4E5B-B47F-FC60290C58B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87607" y="4276954"/>
            <a:ext cx="2681944" cy="1075460"/>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276E2A58-10C9-44A2-AA6F-D7C16DC770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607" y="5352414"/>
            <a:ext cx="3181721" cy="76685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C7C4185-89F3-4149-8DFC-A25D3461DB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1237" y="4424894"/>
            <a:ext cx="2614037" cy="782884"/>
          </a:xfrm>
          <a:prstGeom prst="rect">
            <a:avLst/>
          </a:prstGeom>
        </p:spPr>
      </p:pic>
      <p:pic>
        <p:nvPicPr>
          <p:cNvPr id="19" name="Picture 18">
            <a:extLst>
              <a:ext uri="{FF2B5EF4-FFF2-40B4-BE49-F238E27FC236}">
                <a16:creationId xmlns:a16="http://schemas.microsoft.com/office/drawing/2014/main" id="{53861843-7A6B-4402-BB51-E91FBACC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6294" y="5305523"/>
            <a:ext cx="3181721" cy="739564"/>
          </a:xfrm>
          <a:prstGeom prst="rect">
            <a:avLst/>
          </a:prstGeom>
        </p:spPr>
      </p:pic>
      <p:pic>
        <p:nvPicPr>
          <p:cNvPr id="21" name="Picture 20" descr="Icon&#10;&#10;Description automatically generated">
            <a:extLst>
              <a:ext uri="{FF2B5EF4-FFF2-40B4-BE49-F238E27FC236}">
                <a16:creationId xmlns:a16="http://schemas.microsoft.com/office/drawing/2014/main" id="{0602A72F-04EB-41C7-AEA5-59F1A9ACC0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21237" y="5207778"/>
            <a:ext cx="2614037" cy="837309"/>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C8ADA4BB-FC7D-4218-82DC-A1CA099428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07035" y="4496273"/>
            <a:ext cx="4420238" cy="633107"/>
          </a:xfrm>
          <a:prstGeom prst="rect">
            <a:avLst/>
          </a:prstGeom>
        </p:spPr>
      </p:pic>
    </p:spTree>
    <p:extLst>
      <p:ext uri="{BB962C8B-B14F-4D97-AF65-F5344CB8AC3E}">
        <p14:creationId xmlns:p14="http://schemas.microsoft.com/office/powerpoint/2010/main" val="14387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33F6A-8094-4045-A377-4F356F5E354C}" type="datetime1">
              <a:rPr lang="en-CA" smtClean="0"/>
              <a:t>2022-03-17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246703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3E3E1D-E539-4A5A-89FB-94E1C9314ADC}" type="datetime1">
              <a:rPr lang="en-CA" smtClean="0"/>
              <a:t>2022-03-17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1782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2EB2A0-AC10-41E8-8BCF-A56AF4EE36D8}" type="datetime1">
              <a:rPr lang="en-CA" smtClean="0"/>
              <a:t>2022-03-17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3986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accent1"/>
                </a:solidFill>
                <a:latin typeface="Verdana" panose="020B0604030504040204" pitchFamily="34" charset="0"/>
                <a:ea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3A26AAF-2EAC-487B-92A4-EE0D0076EB01}" type="datetime1">
              <a:rPr lang="en-CA" smtClean="0"/>
              <a:t>2022-03-17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20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89D1E7-94FB-4789-AD52-4A85B578F047}" type="datetime1">
              <a:rPr lang="en-CA" smtClean="0"/>
              <a:t>2022-03-17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65736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A241BC-F93D-460F-9FDD-CFA39E2503F2}" type="datetime1">
              <a:rPr lang="en-CA" smtClean="0"/>
              <a:t>2022-03-17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426213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D50DB-35DF-4BA4-B27E-3AE3084768B8}" type="datetime1">
              <a:rPr lang="en-CA" smtClean="0"/>
              <a:t>2022-03-17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28510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14D11E-6513-4224-8593-DD0EC7D7F66D}" type="datetime1">
              <a:rPr lang="en-CA" smtClean="0"/>
              <a:t>2022-03-17</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dirty="0"/>
          </a:p>
        </p:txBody>
      </p:sp>
      <p:sp>
        <p:nvSpPr>
          <p:cNvPr id="9" name="Slide Number Placeholder 8"/>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364154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E86148-D973-46D2-9CE7-72DDD8FCA503}" type="datetime1">
              <a:rPr lang="en-CA" smtClean="0"/>
              <a:t>2022-03-17</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8F109-2205-4335-ADB4-60C0795F12BC}" type="slidenum">
              <a:rPr lang="en-CA" smtClean="0"/>
              <a:t>‹#›</a:t>
            </a:fld>
            <a:endParaRPr lang="en-CA" dirty="0"/>
          </a:p>
        </p:txBody>
      </p:sp>
    </p:spTree>
    <p:extLst>
      <p:ext uri="{BB962C8B-B14F-4D97-AF65-F5344CB8AC3E}">
        <p14:creationId xmlns:p14="http://schemas.microsoft.com/office/powerpoint/2010/main" val="133189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D3401C-4790-42A9-902D-DAB053E27FC4}" type="datetime1">
              <a:rPr lang="en-CA" smtClean="0"/>
              <a:t>2022-03-17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E48F109-2205-4335-ADB4-60C0795F12BC}" type="slidenum">
              <a:rPr lang="en-CA" smtClean="0"/>
              <a:t>‹#›</a:t>
            </a:fld>
            <a:endParaRPr lang="en-CA" dirty="0"/>
          </a:p>
        </p:txBody>
      </p:sp>
    </p:spTree>
    <p:extLst>
      <p:ext uri="{BB962C8B-B14F-4D97-AF65-F5344CB8AC3E}">
        <p14:creationId xmlns:p14="http://schemas.microsoft.com/office/powerpoint/2010/main" val="116905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C2CECA-41E7-4698-9CF0-B29C31840509}" type="datetime1">
              <a:rPr lang="en-CA" smtClean="0"/>
              <a:t>2022-03-17</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000">
                <a:solidFill>
                  <a:srgbClr val="FFFFFF"/>
                </a:solidFill>
                <a:latin typeface="Verdana" panose="020B0604030504040204" pitchFamily="34" charset="0"/>
                <a:ea typeface="Verdana" panose="020B0604030504040204" pitchFamily="34" charset="0"/>
              </a:defRPr>
            </a:lvl1pPr>
          </a:lstStyle>
          <a:p>
            <a:fld id="{1E48F109-2205-4335-ADB4-60C0795F12BC}" type="slidenum">
              <a:rPr lang="en-CA" smtClean="0"/>
              <a:pPr/>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314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Verdana" panose="020B0604030504040204" pitchFamily="34" charset="0"/>
          <a:ea typeface="Verdana" panose="020B0604030504040204" pitchFamily="34" charset="0"/>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anq.qc.ca/sql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ide@bibliocaeb.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elalibrary.ca/educator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ide@bibliocaeb.c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membres@bibliocaeb.c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nels.c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nels.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enfant-aveugl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brailleliteracycanada.ca/fr/news/now-available-funding-to-assist-with-the-acquisition-or-pro" TargetMode="External"/><Relationship Id="rId5" Type="http://schemas.openxmlformats.org/officeDocument/2006/relationships/hyperlink" Target="https://abracadabraille.org/" TargetMode="External"/><Relationship Id="rId4" Type="http://schemas.openxmlformats.org/officeDocument/2006/relationships/hyperlink" Target="http://ldqr.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supradv.ca/__;!!IqQd2s6KUyvHwNLtrw!_pmMwgdJvUn3bIOkpcXpy5cxkV5XQERAYvtv1npkc4kc7Vfl50Sy25NYuoJ_0nrSY_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rldefense.com/v3/__http:/ecolejo.csmv.qc.ca/services/bibliotheque/__;!!IqQd2s6KUyvHwNLtrw!_pmMwgdJvUn3bIOkpcXpy5cxkV5XQERAYvtv1npkc4kc7Vfl50Sy25NYuoJ_E_tGasw$"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7M1EFrpQD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6B36862-1F69-471E-95AE-DE6B67A7AE70}"/>
              </a:ext>
            </a:extLst>
          </p:cNvPr>
          <p:cNvSpPr>
            <a:spLocks noGrp="1"/>
          </p:cNvSpPr>
          <p:nvPr>
            <p:ph type="ctrTitle"/>
          </p:nvPr>
        </p:nvSpPr>
        <p:spPr/>
        <p:txBody>
          <a:bodyPr>
            <a:noAutofit/>
          </a:bodyPr>
          <a:lstStyle/>
          <a:p>
            <a:r>
              <a:rPr lang="fr-FR" sz="4400" b="1" dirty="0"/>
              <a:t>Des outils à mettre dans votre coffre : Des ressources sur le braille pour les francophones de tous âges</a:t>
            </a:r>
            <a:endParaRPr lang="en-CA" sz="4400" dirty="0"/>
          </a:p>
        </p:txBody>
      </p:sp>
      <p:sp>
        <p:nvSpPr>
          <p:cNvPr id="18" name="Title 14">
            <a:extLst>
              <a:ext uri="{FF2B5EF4-FFF2-40B4-BE49-F238E27FC236}">
                <a16:creationId xmlns:a16="http://schemas.microsoft.com/office/drawing/2014/main" id="{41EA658F-15EA-4FCA-BDAF-3CB5B03B06BD}"/>
              </a:ext>
            </a:extLst>
          </p:cNvPr>
          <p:cNvSpPr txBox="1">
            <a:spLocks/>
          </p:cNvSpPr>
          <p:nvPr/>
        </p:nvSpPr>
        <p:spPr>
          <a:xfrm>
            <a:off x="1097280" y="3140015"/>
            <a:ext cx="10058400" cy="81413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Verdana" panose="020B0604030504040204" pitchFamily="34" charset="0"/>
                <a:ea typeface="Verdana" panose="020B0604030504040204" pitchFamily="34" charset="0"/>
                <a:cs typeface="+mj-cs"/>
              </a:defRPr>
            </a:lvl1pPr>
          </a:lstStyle>
          <a:p>
            <a:r>
              <a:rPr lang="fr-CA" sz="3000"/>
              <a:t>20 janvier 2022</a:t>
            </a:r>
          </a:p>
        </p:txBody>
      </p:sp>
    </p:spTree>
    <p:extLst>
      <p:ext uri="{BB962C8B-B14F-4D97-AF65-F5344CB8AC3E}">
        <p14:creationId xmlns:p14="http://schemas.microsoft.com/office/powerpoint/2010/main" val="32818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4AAE36C-807C-4E3A-94A7-639BD39F0F0B}"/>
              </a:ext>
            </a:extLst>
          </p:cNvPr>
          <p:cNvSpPr>
            <a:spLocks noGrp="1"/>
          </p:cNvSpPr>
          <p:nvPr>
            <p:ph type="title"/>
          </p:nvPr>
        </p:nvSpPr>
        <p:spPr/>
        <p:txBody>
          <a:bodyPr/>
          <a:lstStyle/>
          <a:p>
            <a:r>
              <a:rPr lang="fr-CA" dirty="0"/>
              <a:t>Service québécois</a:t>
            </a:r>
          </a:p>
        </p:txBody>
      </p:sp>
      <p:sp>
        <p:nvSpPr>
          <p:cNvPr id="7" name="Espace réservé du contenu 6">
            <a:extLst>
              <a:ext uri="{FF2B5EF4-FFF2-40B4-BE49-F238E27FC236}">
                <a16:creationId xmlns:a16="http://schemas.microsoft.com/office/drawing/2014/main" id="{EF175965-1301-48F8-B75B-7BFA986BFF23}"/>
              </a:ext>
            </a:extLst>
          </p:cNvPr>
          <p:cNvSpPr>
            <a:spLocks noGrp="1"/>
          </p:cNvSpPr>
          <p:nvPr>
            <p:ph idx="1"/>
          </p:nvPr>
        </p:nvSpPr>
        <p:spPr/>
        <p:txBody>
          <a:bodyPr/>
          <a:lstStyle/>
          <a:p>
            <a:r>
              <a:rPr lang="fr-CA" dirty="0"/>
              <a:t>Pour tous les résidents du Québec qui ont une déficience perceptuelle</a:t>
            </a:r>
          </a:p>
          <a:p>
            <a:r>
              <a:rPr lang="fr-CA" dirty="0"/>
              <a:t>Il leur offre les services suivants :</a:t>
            </a:r>
          </a:p>
          <a:p>
            <a:pPr lvl="1"/>
            <a:r>
              <a:rPr lang="fr-CA" dirty="0"/>
              <a:t>Prêt gratuit de documents par la poste ou par téléchargement</a:t>
            </a:r>
          </a:p>
          <a:p>
            <a:pPr lvl="1"/>
            <a:r>
              <a:rPr lang="fr-CA" dirty="0"/>
              <a:t>Ligne téléphonique dédiée</a:t>
            </a:r>
          </a:p>
          <a:p>
            <a:pPr lvl="1"/>
            <a:r>
              <a:rPr lang="fr-CA" dirty="0"/>
              <a:t>Listes de nouveautés (2 / an par collection)</a:t>
            </a:r>
          </a:p>
          <a:p>
            <a:pPr lvl="1"/>
            <a:r>
              <a:rPr lang="fr-CA" dirty="0"/>
              <a:t>Catalogue adapté disponible en ligne</a:t>
            </a:r>
          </a:p>
          <a:p>
            <a:pPr lvl="1"/>
            <a:r>
              <a:rPr lang="fr-CA" dirty="0"/>
              <a:t>Prêt sur place à la Grande Bibliothèque</a:t>
            </a:r>
          </a:p>
        </p:txBody>
      </p:sp>
      <p:sp>
        <p:nvSpPr>
          <p:cNvPr id="5" name="Espace réservé du numéro de diapositive 4">
            <a:extLst>
              <a:ext uri="{FF2B5EF4-FFF2-40B4-BE49-F238E27FC236}">
                <a16:creationId xmlns:a16="http://schemas.microsoft.com/office/drawing/2014/main" id="{5A912DC8-FFE0-4267-ACB2-3AFF0316BB71}"/>
              </a:ext>
            </a:extLst>
          </p:cNvPr>
          <p:cNvSpPr>
            <a:spLocks noGrp="1"/>
          </p:cNvSpPr>
          <p:nvPr>
            <p:ph type="sldNum" sz="quarter" idx="12"/>
          </p:nvPr>
        </p:nvSpPr>
        <p:spPr/>
        <p:txBody>
          <a:bodyPr/>
          <a:lstStyle/>
          <a:p>
            <a:fld id="{1E48F109-2205-4335-ADB4-60C0795F12BC}" type="slidenum">
              <a:rPr lang="en-CA" smtClean="0"/>
              <a:t>10</a:t>
            </a:fld>
            <a:endParaRPr lang="en-CA"/>
          </a:p>
        </p:txBody>
      </p:sp>
    </p:spTree>
    <p:extLst>
      <p:ext uri="{BB962C8B-B14F-4D97-AF65-F5344CB8AC3E}">
        <p14:creationId xmlns:p14="http://schemas.microsoft.com/office/powerpoint/2010/main" val="62037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8394-02C7-42C3-A5A1-A3BD4970668C}"/>
              </a:ext>
            </a:extLst>
          </p:cNvPr>
          <p:cNvSpPr>
            <a:spLocks noGrp="1"/>
          </p:cNvSpPr>
          <p:nvPr>
            <p:ph type="title"/>
          </p:nvPr>
        </p:nvSpPr>
        <p:spPr/>
        <p:txBody>
          <a:bodyPr/>
          <a:lstStyle/>
          <a:p>
            <a:r>
              <a:rPr lang="en-CA" dirty="0"/>
              <a:t>Collection</a:t>
            </a:r>
          </a:p>
        </p:txBody>
      </p:sp>
      <p:sp>
        <p:nvSpPr>
          <p:cNvPr id="3" name="Content Placeholder 2">
            <a:extLst>
              <a:ext uri="{FF2B5EF4-FFF2-40B4-BE49-F238E27FC236}">
                <a16:creationId xmlns:a16="http://schemas.microsoft.com/office/drawing/2014/main" id="{27F82205-DC6F-4A28-87F9-F2736E962697}"/>
              </a:ext>
            </a:extLst>
          </p:cNvPr>
          <p:cNvSpPr>
            <a:spLocks noGrp="1"/>
          </p:cNvSpPr>
          <p:nvPr>
            <p:ph idx="1"/>
          </p:nvPr>
        </p:nvSpPr>
        <p:spPr/>
        <p:txBody>
          <a:bodyPr/>
          <a:lstStyle/>
          <a:p>
            <a:r>
              <a:rPr lang="fr-CA" dirty="0"/>
              <a:t>La collection du SQLA, de langue française, est offerte dans les formats suivants :</a:t>
            </a:r>
          </a:p>
          <a:p>
            <a:r>
              <a:rPr lang="fr-CA" dirty="0"/>
              <a:t>• Livres sonores DAISY sur CD</a:t>
            </a:r>
          </a:p>
          <a:p>
            <a:r>
              <a:rPr lang="fr-CA" dirty="0"/>
              <a:t>• Livres sonores DAISY en ligne</a:t>
            </a:r>
          </a:p>
          <a:p>
            <a:r>
              <a:rPr lang="fr-CA" dirty="0"/>
              <a:t>• Livres en braille</a:t>
            </a:r>
          </a:p>
          <a:p>
            <a:r>
              <a:rPr lang="fr-CA" dirty="0"/>
              <a:t>• Livres en braille en ligne</a:t>
            </a:r>
          </a:p>
          <a:p>
            <a:endParaRPr lang="en-CA" dirty="0"/>
          </a:p>
        </p:txBody>
      </p:sp>
      <p:sp>
        <p:nvSpPr>
          <p:cNvPr id="4" name="Slide Number Placeholder 3">
            <a:extLst>
              <a:ext uri="{FF2B5EF4-FFF2-40B4-BE49-F238E27FC236}">
                <a16:creationId xmlns:a16="http://schemas.microsoft.com/office/drawing/2014/main" id="{71CA2E57-B8BE-4DC1-89AF-7041D0F95D85}"/>
              </a:ext>
            </a:extLst>
          </p:cNvPr>
          <p:cNvSpPr>
            <a:spLocks noGrp="1"/>
          </p:cNvSpPr>
          <p:nvPr>
            <p:ph type="sldNum" sz="quarter" idx="12"/>
          </p:nvPr>
        </p:nvSpPr>
        <p:spPr/>
        <p:txBody>
          <a:bodyPr/>
          <a:lstStyle/>
          <a:p>
            <a:fld id="{1E48F109-2205-4335-ADB4-60C0795F12BC}" type="slidenum">
              <a:rPr lang="en-CA" smtClean="0"/>
              <a:t>11</a:t>
            </a:fld>
            <a:endParaRPr lang="en-CA" dirty="0"/>
          </a:p>
        </p:txBody>
      </p:sp>
    </p:spTree>
    <p:extLst>
      <p:ext uri="{BB962C8B-B14F-4D97-AF65-F5344CB8AC3E}">
        <p14:creationId xmlns:p14="http://schemas.microsoft.com/office/powerpoint/2010/main" val="142960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E628E-FC6B-4BBB-93E0-EC41D615B2D2}"/>
              </a:ext>
            </a:extLst>
          </p:cNvPr>
          <p:cNvSpPr>
            <a:spLocks noGrp="1"/>
          </p:cNvSpPr>
          <p:nvPr>
            <p:ph type="title"/>
          </p:nvPr>
        </p:nvSpPr>
        <p:spPr/>
        <p:txBody>
          <a:bodyPr/>
          <a:lstStyle/>
          <a:p>
            <a:r>
              <a:rPr lang="fr-CA" dirty="0"/>
              <a:t>Duo-média</a:t>
            </a:r>
          </a:p>
        </p:txBody>
      </p:sp>
      <p:sp>
        <p:nvSpPr>
          <p:cNvPr id="3" name="Espace réservé du contenu 2">
            <a:extLst>
              <a:ext uri="{FF2B5EF4-FFF2-40B4-BE49-F238E27FC236}">
                <a16:creationId xmlns:a16="http://schemas.microsoft.com/office/drawing/2014/main" id="{58182406-F062-49F6-881F-E7562C791C5A}"/>
              </a:ext>
            </a:extLst>
          </p:cNvPr>
          <p:cNvSpPr>
            <a:spLocks noGrp="1"/>
          </p:cNvSpPr>
          <p:nvPr>
            <p:ph idx="1"/>
          </p:nvPr>
        </p:nvSpPr>
        <p:spPr>
          <a:xfrm>
            <a:off x="977451" y="1906292"/>
            <a:ext cx="10176163" cy="3854428"/>
          </a:xfrm>
        </p:spPr>
        <p:txBody>
          <a:bodyPr/>
          <a:lstStyle/>
          <a:p>
            <a:r>
              <a:rPr lang="fr-CA" b="0" i="0" dirty="0">
                <a:solidFill>
                  <a:srgbClr val="333333"/>
                </a:solidFill>
                <a:effectLst/>
              </a:rPr>
              <a:t>Livres en format duo-média sont composés du livre original auquel on ajoute une pellicule autocollante en plastique transparent embossées en braille permettant ainsi la lecture imprimée et braille sans cacher les illustrations présentes.</a:t>
            </a:r>
            <a:endParaRPr lang="fr-CA" dirty="0">
              <a:solidFill>
                <a:srgbClr val="333333"/>
              </a:solidFill>
            </a:endParaRPr>
          </a:p>
          <a:p>
            <a:r>
              <a:rPr lang="fr-CA" dirty="0">
                <a:solidFill>
                  <a:srgbClr val="333333"/>
                </a:solidFill>
              </a:rPr>
              <a:t>SQLA possède dans sa collection plus de 600 livres en format duo-média. </a:t>
            </a:r>
          </a:p>
          <a:p>
            <a:r>
              <a:rPr lang="fr-CA" dirty="0">
                <a:solidFill>
                  <a:srgbClr val="333333"/>
                </a:solidFill>
              </a:rPr>
              <a:t>S’adresse aux enfants d’âge préscolaire.</a:t>
            </a:r>
            <a:endParaRPr lang="fr-CA" dirty="0"/>
          </a:p>
        </p:txBody>
      </p:sp>
      <p:sp>
        <p:nvSpPr>
          <p:cNvPr id="4" name="Espace réservé du numéro de diapositive 3">
            <a:extLst>
              <a:ext uri="{FF2B5EF4-FFF2-40B4-BE49-F238E27FC236}">
                <a16:creationId xmlns:a16="http://schemas.microsoft.com/office/drawing/2014/main" id="{E1CCAC49-A598-4060-9F43-0BF2ED9DD284}"/>
              </a:ext>
            </a:extLst>
          </p:cNvPr>
          <p:cNvSpPr>
            <a:spLocks noGrp="1"/>
          </p:cNvSpPr>
          <p:nvPr>
            <p:ph type="sldNum" sz="quarter" idx="12"/>
          </p:nvPr>
        </p:nvSpPr>
        <p:spPr/>
        <p:txBody>
          <a:bodyPr/>
          <a:lstStyle/>
          <a:p>
            <a:fld id="{1E48F109-2205-4335-ADB4-60C0795F12BC}" type="slidenum">
              <a:rPr lang="en-CA" smtClean="0"/>
              <a:t>12</a:t>
            </a:fld>
            <a:endParaRPr lang="en-CA" dirty="0"/>
          </a:p>
        </p:txBody>
      </p:sp>
    </p:spTree>
    <p:extLst>
      <p:ext uri="{BB962C8B-B14F-4D97-AF65-F5344CB8AC3E}">
        <p14:creationId xmlns:p14="http://schemas.microsoft.com/office/powerpoint/2010/main" val="244865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39C80-3389-471D-96BE-C2067614760B}"/>
              </a:ext>
            </a:extLst>
          </p:cNvPr>
          <p:cNvSpPr>
            <a:spLocks noGrp="1"/>
          </p:cNvSpPr>
          <p:nvPr>
            <p:ph type="title"/>
          </p:nvPr>
        </p:nvSpPr>
        <p:spPr>
          <a:xfrm>
            <a:off x="1097280" y="308374"/>
            <a:ext cx="10058400" cy="1450757"/>
          </a:xfrm>
        </p:spPr>
        <p:txBody>
          <a:bodyPr/>
          <a:lstStyle/>
          <a:p>
            <a:r>
              <a:rPr lang="fr-CA" dirty="0"/>
              <a:t>Livres en braille</a:t>
            </a:r>
          </a:p>
        </p:txBody>
      </p:sp>
      <p:sp>
        <p:nvSpPr>
          <p:cNvPr id="3" name="Espace réservé du contenu 2">
            <a:extLst>
              <a:ext uri="{FF2B5EF4-FFF2-40B4-BE49-F238E27FC236}">
                <a16:creationId xmlns:a16="http://schemas.microsoft.com/office/drawing/2014/main" id="{4D356DD3-B471-47EF-AA93-E46B4FB8D4D5}"/>
              </a:ext>
            </a:extLst>
          </p:cNvPr>
          <p:cNvSpPr>
            <a:spLocks noGrp="1"/>
          </p:cNvSpPr>
          <p:nvPr>
            <p:ph idx="1"/>
          </p:nvPr>
        </p:nvSpPr>
        <p:spPr>
          <a:xfrm>
            <a:off x="1097280" y="1911047"/>
            <a:ext cx="10058400" cy="4023360"/>
          </a:xfrm>
        </p:spPr>
        <p:txBody>
          <a:bodyPr/>
          <a:lstStyle/>
          <a:p>
            <a:pPr lvl="1"/>
            <a:r>
              <a:rPr lang="fr-CA" dirty="0"/>
              <a:t>Braille intégral </a:t>
            </a:r>
          </a:p>
          <a:p>
            <a:pPr lvl="1"/>
            <a:r>
              <a:rPr lang="fr-CA" dirty="0"/>
              <a:t>Braille abrégé</a:t>
            </a:r>
          </a:p>
          <a:p>
            <a:r>
              <a:rPr lang="fr-CA" dirty="0"/>
              <a:t>Quelques exemples de romans pour adolescents en braille intégral:</a:t>
            </a:r>
          </a:p>
          <a:p>
            <a:pPr lvl="1"/>
            <a:r>
              <a:rPr lang="fr-CA" dirty="0"/>
              <a:t>Léonore de Linda Amyot</a:t>
            </a:r>
          </a:p>
          <a:p>
            <a:pPr lvl="1"/>
            <a:r>
              <a:rPr lang="fr-CA" dirty="0"/>
              <a:t>Trash anxieuse de Sarah Lalonde</a:t>
            </a:r>
          </a:p>
          <a:p>
            <a:pPr lvl="1"/>
            <a:r>
              <a:rPr lang="fr-CA" dirty="0"/>
              <a:t>Aux portes de l’horreur de Denis Côté </a:t>
            </a:r>
          </a:p>
        </p:txBody>
      </p:sp>
      <p:sp>
        <p:nvSpPr>
          <p:cNvPr id="4" name="Espace réservé du numéro de diapositive 3">
            <a:extLst>
              <a:ext uri="{FF2B5EF4-FFF2-40B4-BE49-F238E27FC236}">
                <a16:creationId xmlns:a16="http://schemas.microsoft.com/office/drawing/2014/main" id="{7CA4ACE0-B424-4424-B0C0-2E54182E8E6B}"/>
              </a:ext>
            </a:extLst>
          </p:cNvPr>
          <p:cNvSpPr>
            <a:spLocks noGrp="1"/>
          </p:cNvSpPr>
          <p:nvPr>
            <p:ph type="sldNum" sz="quarter" idx="12"/>
          </p:nvPr>
        </p:nvSpPr>
        <p:spPr>
          <a:xfrm>
            <a:off x="9900458" y="6481556"/>
            <a:ext cx="1312025" cy="365125"/>
          </a:xfrm>
        </p:spPr>
        <p:txBody>
          <a:bodyPr/>
          <a:lstStyle/>
          <a:p>
            <a:fld id="{1E48F109-2205-4335-ADB4-60C0795F12BC}" type="slidenum">
              <a:rPr lang="en-CA" smtClean="0"/>
              <a:t>13</a:t>
            </a:fld>
            <a:endParaRPr lang="en-CA" dirty="0"/>
          </a:p>
        </p:txBody>
      </p:sp>
    </p:spTree>
    <p:extLst>
      <p:ext uri="{BB962C8B-B14F-4D97-AF65-F5344CB8AC3E}">
        <p14:creationId xmlns:p14="http://schemas.microsoft.com/office/powerpoint/2010/main" val="382807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2AD1B-E4E7-4099-9EA9-9670C1A04580}"/>
              </a:ext>
            </a:extLst>
          </p:cNvPr>
          <p:cNvSpPr>
            <a:spLocks noGrp="1"/>
          </p:cNvSpPr>
          <p:nvPr>
            <p:ph type="title"/>
          </p:nvPr>
        </p:nvSpPr>
        <p:spPr/>
        <p:txBody>
          <a:bodyPr/>
          <a:lstStyle/>
          <a:p>
            <a:r>
              <a:rPr lang="fr-CA" dirty="0" err="1"/>
              <a:t>Prêtnumérique</a:t>
            </a:r>
            <a:endParaRPr lang="fr-CA" dirty="0"/>
          </a:p>
        </p:txBody>
      </p:sp>
      <p:sp>
        <p:nvSpPr>
          <p:cNvPr id="3" name="Espace réservé du contenu 2">
            <a:extLst>
              <a:ext uri="{FF2B5EF4-FFF2-40B4-BE49-F238E27FC236}">
                <a16:creationId xmlns:a16="http://schemas.microsoft.com/office/drawing/2014/main" id="{824D7400-C1BC-40F0-A341-7B3C7F3EF0EB}"/>
              </a:ext>
            </a:extLst>
          </p:cNvPr>
          <p:cNvSpPr>
            <a:spLocks noGrp="1"/>
          </p:cNvSpPr>
          <p:nvPr>
            <p:ph idx="1"/>
          </p:nvPr>
        </p:nvSpPr>
        <p:spPr/>
        <p:txBody>
          <a:bodyPr/>
          <a:lstStyle/>
          <a:p>
            <a:r>
              <a:rPr lang="fr-CA" dirty="0"/>
              <a:t>Accès a des documents </a:t>
            </a:r>
            <a:r>
              <a:rPr lang="fr-CA"/>
              <a:t>en Epub 3 </a:t>
            </a:r>
            <a:r>
              <a:rPr lang="fr-CA" dirty="0"/>
              <a:t>pour les abonnés du SQLA </a:t>
            </a:r>
          </a:p>
        </p:txBody>
      </p:sp>
      <p:sp>
        <p:nvSpPr>
          <p:cNvPr id="4" name="Espace réservé du numéro de diapositive 3">
            <a:extLst>
              <a:ext uri="{FF2B5EF4-FFF2-40B4-BE49-F238E27FC236}">
                <a16:creationId xmlns:a16="http://schemas.microsoft.com/office/drawing/2014/main" id="{C5813073-9D62-426B-A45E-A8EE0C8B27E2}"/>
              </a:ext>
            </a:extLst>
          </p:cNvPr>
          <p:cNvSpPr>
            <a:spLocks noGrp="1"/>
          </p:cNvSpPr>
          <p:nvPr>
            <p:ph type="sldNum" sz="quarter" idx="12"/>
          </p:nvPr>
        </p:nvSpPr>
        <p:spPr/>
        <p:txBody>
          <a:bodyPr/>
          <a:lstStyle/>
          <a:p>
            <a:fld id="{1E48F109-2205-4335-ADB4-60C0795F12BC}" type="slidenum">
              <a:rPr lang="en-CA" smtClean="0"/>
              <a:t>14</a:t>
            </a:fld>
            <a:endParaRPr lang="en-CA" dirty="0"/>
          </a:p>
        </p:txBody>
      </p:sp>
    </p:spTree>
    <p:extLst>
      <p:ext uri="{BB962C8B-B14F-4D97-AF65-F5344CB8AC3E}">
        <p14:creationId xmlns:p14="http://schemas.microsoft.com/office/powerpoint/2010/main" val="114000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99E42-D9B9-458D-BAF6-7378C8EA60A6}"/>
              </a:ext>
            </a:extLst>
          </p:cNvPr>
          <p:cNvSpPr>
            <a:spLocks noGrp="1"/>
          </p:cNvSpPr>
          <p:nvPr>
            <p:ph type="title"/>
          </p:nvPr>
        </p:nvSpPr>
        <p:spPr/>
        <p:txBody>
          <a:bodyPr/>
          <a:lstStyle/>
          <a:p>
            <a:r>
              <a:rPr lang="fr-CA" dirty="0"/>
              <a:t>Abonnement</a:t>
            </a:r>
          </a:p>
        </p:txBody>
      </p:sp>
      <p:pic>
        <p:nvPicPr>
          <p:cNvPr id="8" name="Espace réservé du contenu 7" descr="Formulaire Word pour l'abonnement au service du SQLA">
            <a:extLst>
              <a:ext uri="{FF2B5EF4-FFF2-40B4-BE49-F238E27FC236}">
                <a16:creationId xmlns:a16="http://schemas.microsoft.com/office/drawing/2014/main" id="{1C7AFE25-84AE-412B-9FBE-0ACB2BBC50AE}"/>
              </a:ext>
            </a:extLst>
          </p:cNvPr>
          <p:cNvPicPr>
            <a:picLocks noGrp="1" noChangeAspect="1"/>
          </p:cNvPicPr>
          <p:nvPr>
            <p:ph sz="half" idx="1"/>
          </p:nvPr>
        </p:nvPicPr>
        <p:blipFill>
          <a:blip r:embed="rId3"/>
          <a:stretch>
            <a:fillRect/>
          </a:stretch>
        </p:blipFill>
        <p:spPr>
          <a:xfrm>
            <a:off x="2092123" y="1846263"/>
            <a:ext cx="2948392" cy="4022725"/>
          </a:xfrm>
        </p:spPr>
      </p:pic>
      <p:sp>
        <p:nvSpPr>
          <p:cNvPr id="6" name="Espace réservé du contenu 5">
            <a:extLst>
              <a:ext uri="{FF2B5EF4-FFF2-40B4-BE49-F238E27FC236}">
                <a16:creationId xmlns:a16="http://schemas.microsoft.com/office/drawing/2014/main" id="{31589568-A50A-4762-9CD2-3FB0289467FB}"/>
              </a:ext>
            </a:extLst>
          </p:cNvPr>
          <p:cNvSpPr>
            <a:spLocks noGrp="1"/>
          </p:cNvSpPr>
          <p:nvPr>
            <p:ph sz="half" idx="2"/>
          </p:nvPr>
        </p:nvSpPr>
        <p:spPr/>
        <p:txBody>
          <a:bodyPr>
            <a:normAutofit/>
          </a:bodyPr>
          <a:lstStyle/>
          <a:p>
            <a:r>
              <a:rPr lang="fr-CA" sz="2800" dirty="0"/>
              <a:t>Attestation provenant d’un centre d’un:</a:t>
            </a:r>
          </a:p>
          <a:p>
            <a:r>
              <a:rPr lang="fr-CA" sz="2800" dirty="0"/>
              <a:t>centre de réadaptation</a:t>
            </a:r>
          </a:p>
          <a:p>
            <a:r>
              <a:rPr lang="fr-CA" sz="2800" dirty="0"/>
              <a:t>médecin</a:t>
            </a:r>
          </a:p>
          <a:p>
            <a:r>
              <a:rPr lang="fr-CA" sz="2800" dirty="0"/>
              <a:t>optométriste</a:t>
            </a:r>
          </a:p>
          <a:p>
            <a:r>
              <a:rPr lang="fr-CA" sz="2800" dirty="0"/>
              <a:t>ergothérapeute</a:t>
            </a:r>
          </a:p>
        </p:txBody>
      </p:sp>
      <p:sp>
        <p:nvSpPr>
          <p:cNvPr id="4" name="Espace réservé du numéro de diapositive 3">
            <a:extLst>
              <a:ext uri="{FF2B5EF4-FFF2-40B4-BE49-F238E27FC236}">
                <a16:creationId xmlns:a16="http://schemas.microsoft.com/office/drawing/2014/main" id="{23A3D9C6-00F0-4DF5-B7EA-6860E0EF8DBE}"/>
              </a:ext>
            </a:extLst>
          </p:cNvPr>
          <p:cNvSpPr>
            <a:spLocks noGrp="1"/>
          </p:cNvSpPr>
          <p:nvPr>
            <p:ph type="sldNum" sz="quarter" idx="12"/>
          </p:nvPr>
        </p:nvSpPr>
        <p:spPr/>
        <p:txBody>
          <a:bodyPr/>
          <a:lstStyle/>
          <a:p>
            <a:fld id="{1E48F109-2205-4335-ADB4-60C0795F12BC}" type="slidenum">
              <a:rPr lang="en-CA" smtClean="0"/>
              <a:t>15</a:t>
            </a:fld>
            <a:endParaRPr lang="en-CA"/>
          </a:p>
        </p:txBody>
      </p:sp>
    </p:spTree>
    <p:extLst>
      <p:ext uri="{BB962C8B-B14F-4D97-AF65-F5344CB8AC3E}">
        <p14:creationId xmlns:p14="http://schemas.microsoft.com/office/powerpoint/2010/main" val="224202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B25A692-A93D-473F-A286-F719821BE0D0}"/>
              </a:ext>
            </a:extLst>
          </p:cNvPr>
          <p:cNvSpPr>
            <a:spLocks noGrp="1"/>
          </p:cNvSpPr>
          <p:nvPr>
            <p:ph type="title"/>
          </p:nvPr>
        </p:nvSpPr>
        <p:spPr/>
        <p:txBody>
          <a:bodyPr/>
          <a:lstStyle/>
          <a:p>
            <a:r>
              <a:rPr lang="fr-CA" dirty="0"/>
              <a:t>Catalogue</a:t>
            </a:r>
          </a:p>
        </p:txBody>
      </p:sp>
      <p:pic>
        <p:nvPicPr>
          <p:cNvPr id="9" name="Espace réservé du contenu 8" descr="Catalogue du SQLA">
            <a:extLst>
              <a:ext uri="{FF2B5EF4-FFF2-40B4-BE49-F238E27FC236}">
                <a16:creationId xmlns:a16="http://schemas.microsoft.com/office/drawing/2014/main" id="{253CB72F-C288-4254-9B48-65540B01C336}"/>
              </a:ext>
            </a:extLst>
          </p:cNvPr>
          <p:cNvPicPr>
            <a:picLocks noGrp="1" noChangeAspect="1"/>
          </p:cNvPicPr>
          <p:nvPr>
            <p:ph idx="1"/>
          </p:nvPr>
        </p:nvPicPr>
        <p:blipFill>
          <a:blip r:embed="rId3"/>
          <a:stretch>
            <a:fillRect/>
          </a:stretch>
        </p:blipFill>
        <p:spPr>
          <a:xfrm>
            <a:off x="2340069" y="1846263"/>
            <a:ext cx="7572188" cy="4022725"/>
          </a:xfrm>
        </p:spPr>
      </p:pic>
      <p:sp>
        <p:nvSpPr>
          <p:cNvPr id="5" name="Espace réservé du numéro de diapositive 4">
            <a:extLst>
              <a:ext uri="{FF2B5EF4-FFF2-40B4-BE49-F238E27FC236}">
                <a16:creationId xmlns:a16="http://schemas.microsoft.com/office/drawing/2014/main" id="{B65BF6BA-F84C-424C-B0EC-87A790F3BB6E}"/>
              </a:ext>
            </a:extLst>
          </p:cNvPr>
          <p:cNvSpPr>
            <a:spLocks noGrp="1"/>
          </p:cNvSpPr>
          <p:nvPr>
            <p:ph type="sldNum" sz="quarter" idx="12"/>
          </p:nvPr>
        </p:nvSpPr>
        <p:spPr/>
        <p:txBody>
          <a:bodyPr/>
          <a:lstStyle/>
          <a:p>
            <a:fld id="{1E48F109-2205-4335-ADB4-60C0795F12BC}" type="slidenum">
              <a:rPr lang="en-CA" smtClean="0"/>
              <a:t>16</a:t>
            </a:fld>
            <a:endParaRPr lang="en-CA" dirty="0"/>
          </a:p>
        </p:txBody>
      </p:sp>
    </p:spTree>
    <p:extLst>
      <p:ext uri="{BB962C8B-B14F-4D97-AF65-F5344CB8AC3E}">
        <p14:creationId xmlns:p14="http://schemas.microsoft.com/office/powerpoint/2010/main" val="404960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2A113-1855-44AA-AC70-6516B211406F}"/>
              </a:ext>
            </a:extLst>
          </p:cNvPr>
          <p:cNvSpPr>
            <a:spLocks noGrp="1"/>
          </p:cNvSpPr>
          <p:nvPr>
            <p:ph type="title"/>
          </p:nvPr>
        </p:nvSpPr>
        <p:spPr/>
        <p:txBody>
          <a:bodyPr/>
          <a:lstStyle/>
          <a:p>
            <a:r>
              <a:rPr lang="fr-CA" dirty="0"/>
              <a:t>Développement d’activités</a:t>
            </a:r>
          </a:p>
        </p:txBody>
      </p:sp>
      <p:sp>
        <p:nvSpPr>
          <p:cNvPr id="3" name="Espace réservé du contenu 2">
            <a:extLst>
              <a:ext uri="{FF2B5EF4-FFF2-40B4-BE49-F238E27FC236}">
                <a16:creationId xmlns:a16="http://schemas.microsoft.com/office/drawing/2014/main" id="{877A5C9E-B3D5-4E7E-AD70-B6D02A624096}"/>
              </a:ext>
            </a:extLst>
          </p:cNvPr>
          <p:cNvSpPr>
            <a:spLocks noGrp="1"/>
          </p:cNvSpPr>
          <p:nvPr>
            <p:ph idx="1"/>
          </p:nvPr>
        </p:nvSpPr>
        <p:spPr>
          <a:xfrm>
            <a:off x="1097280" y="1867505"/>
            <a:ext cx="10058400" cy="4023360"/>
          </a:xfrm>
        </p:spPr>
        <p:txBody>
          <a:bodyPr/>
          <a:lstStyle/>
          <a:p>
            <a:pPr marL="0" indent="0">
              <a:buNone/>
            </a:pPr>
            <a:r>
              <a:rPr lang="fr-CA" dirty="0"/>
              <a:t>Trousse de création pour activité de création de podcast pour une clientèle aveugle et malvoyante au Square</a:t>
            </a:r>
          </a:p>
          <a:p>
            <a:r>
              <a:rPr lang="fr-CA" dirty="0"/>
              <a:t>3 versions du tutoriels: </a:t>
            </a:r>
          </a:p>
          <a:p>
            <a:pPr lvl="1"/>
            <a:r>
              <a:rPr lang="fr-CA" dirty="0"/>
              <a:t>En braille</a:t>
            </a:r>
          </a:p>
          <a:p>
            <a:pPr lvl="1"/>
            <a:r>
              <a:rPr lang="fr-CA" dirty="0"/>
              <a:t>Version en gros caractère</a:t>
            </a:r>
          </a:p>
          <a:p>
            <a:pPr lvl="1"/>
            <a:r>
              <a:rPr lang="fr-CA" dirty="0"/>
              <a:t>Version lecteur d’écran</a:t>
            </a:r>
          </a:p>
        </p:txBody>
      </p:sp>
      <p:sp>
        <p:nvSpPr>
          <p:cNvPr id="4" name="Espace réservé du numéro de diapositive 3">
            <a:extLst>
              <a:ext uri="{FF2B5EF4-FFF2-40B4-BE49-F238E27FC236}">
                <a16:creationId xmlns:a16="http://schemas.microsoft.com/office/drawing/2014/main" id="{5BA50C1A-E8EC-42D4-B9A3-2BD7CD1CDADB}"/>
              </a:ext>
            </a:extLst>
          </p:cNvPr>
          <p:cNvSpPr>
            <a:spLocks noGrp="1"/>
          </p:cNvSpPr>
          <p:nvPr>
            <p:ph type="sldNum" sz="quarter" idx="12"/>
          </p:nvPr>
        </p:nvSpPr>
        <p:spPr/>
        <p:txBody>
          <a:bodyPr/>
          <a:lstStyle/>
          <a:p>
            <a:fld id="{1E48F109-2205-4335-ADB4-60C0795F12BC}" type="slidenum">
              <a:rPr lang="en-CA" smtClean="0"/>
              <a:t>17</a:t>
            </a:fld>
            <a:endParaRPr lang="en-CA" dirty="0"/>
          </a:p>
        </p:txBody>
      </p:sp>
    </p:spTree>
    <p:extLst>
      <p:ext uri="{BB962C8B-B14F-4D97-AF65-F5344CB8AC3E}">
        <p14:creationId xmlns:p14="http://schemas.microsoft.com/office/powerpoint/2010/main" val="275782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CA1C0-9051-464C-84FD-743AF8B7A7D5}"/>
              </a:ext>
            </a:extLst>
          </p:cNvPr>
          <p:cNvSpPr>
            <a:spLocks noGrp="1"/>
          </p:cNvSpPr>
          <p:nvPr>
            <p:ph type="title"/>
          </p:nvPr>
        </p:nvSpPr>
        <p:spPr/>
        <p:txBody>
          <a:bodyPr/>
          <a:lstStyle/>
          <a:p>
            <a:r>
              <a:rPr lang="fr-CA" dirty="0"/>
              <a:t>Coordonnées du SQLA</a:t>
            </a:r>
          </a:p>
        </p:txBody>
      </p:sp>
      <p:sp>
        <p:nvSpPr>
          <p:cNvPr id="3" name="Espace réservé du contenu 2">
            <a:extLst>
              <a:ext uri="{FF2B5EF4-FFF2-40B4-BE49-F238E27FC236}">
                <a16:creationId xmlns:a16="http://schemas.microsoft.com/office/drawing/2014/main" id="{EC996077-FF5A-42CD-85D2-473BE4BE4B09}"/>
              </a:ext>
            </a:extLst>
          </p:cNvPr>
          <p:cNvSpPr>
            <a:spLocks noGrp="1"/>
          </p:cNvSpPr>
          <p:nvPr>
            <p:ph idx="1"/>
          </p:nvPr>
        </p:nvSpPr>
        <p:spPr/>
        <p:txBody>
          <a:bodyPr/>
          <a:lstStyle/>
          <a:p>
            <a:pPr algn="l"/>
            <a:r>
              <a:rPr lang="fr-CA" b="0" i="0" dirty="0">
                <a:solidFill>
                  <a:srgbClr val="000000"/>
                </a:solidFill>
                <a:effectLst/>
                <a:latin typeface="Verdana" panose="020B0604030504040204" pitchFamily="34" charset="0"/>
              </a:rPr>
              <a:t>Région de Montréal : 514 873-4454</a:t>
            </a:r>
            <a:br>
              <a:rPr lang="fr-CA" b="0" i="0" dirty="0">
                <a:solidFill>
                  <a:srgbClr val="000000"/>
                </a:solidFill>
                <a:effectLst/>
                <a:latin typeface="Verdana" panose="020B0604030504040204" pitchFamily="34" charset="0"/>
              </a:rPr>
            </a:br>
            <a:r>
              <a:rPr lang="fr-CA" b="0" i="0" dirty="0">
                <a:solidFill>
                  <a:srgbClr val="000000"/>
                </a:solidFill>
                <a:effectLst/>
                <a:latin typeface="Verdana" panose="020B0604030504040204" pitchFamily="34" charset="0"/>
              </a:rPr>
              <a:t>Ailleurs au Québec : 1 866 410-0844</a:t>
            </a:r>
          </a:p>
          <a:p>
            <a:pPr algn="l"/>
            <a:r>
              <a:rPr lang="fr-CA" b="0" i="0" dirty="0">
                <a:solidFill>
                  <a:srgbClr val="000000"/>
                </a:solidFill>
                <a:effectLst/>
                <a:latin typeface="Verdana" panose="020B0604030504040204" pitchFamily="34" charset="0"/>
              </a:rPr>
              <a:t>Les services offerts sur place par le Service québécois du livre adapté (SQLA) sont disponibles à l'édifice de la Grande Bibliothèque, qui est située au :</a:t>
            </a:r>
          </a:p>
          <a:p>
            <a:pPr algn="l"/>
            <a:r>
              <a:rPr lang="fr-CA" b="0" i="0" dirty="0">
                <a:solidFill>
                  <a:srgbClr val="000000"/>
                </a:solidFill>
                <a:effectLst/>
                <a:latin typeface="Verdana" panose="020B0604030504040204" pitchFamily="34" charset="0"/>
              </a:rPr>
              <a:t>475, boulevard De Maisonneuve Est</a:t>
            </a:r>
            <a:br>
              <a:rPr lang="fr-CA" b="0" i="0" dirty="0">
                <a:solidFill>
                  <a:srgbClr val="000000"/>
                </a:solidFill>
                <a:effectLst/>
                <a:latin typeface="Verdana" panose="020B0604030504040204" pitchFamily="34" charset="0"/>
              </a:rPr>
            </a:br>
            <a:r>
              <a:rPr lang="fr-CA" b="0" i="0" dirty="0">
                <a:solidFill>
                  <a:srgbClr val="000000"/>
                </a:solidFill>
                <a:effectLst/>
                <a:latin typeface="Verdana" panose="020B0604030504040204" pitchFamily="34" charset="0"/>
              </a:rPr>
              <a:t>Montréal (Québec)</a:t>
            </a:r>
            <a:br>
              <a:rPr lang="fr-CA" b="0" i="0" dirty="0">
                <a:solidFill>
                  <a:srgbClr val="000000"/>
                </a:solidFill>
                <a:effectLst/>
                <a:latin typeface="Verdana" panose="020B0604030504040204" pitchFamily="34" charset="0"/>
              </a:rPr>
            </a:br>
            <a:r>
              <a:rPr lang="fr-CA" b="0" i="0" dirty="0">
                <a:solidFill>
                  <a:srgbClr val="000000"/>
                </a:solidFill>
                <a:effectLst/>
                <a:latin typeface="Verdana" panose="020B0604030504040204" pitchFamily="34" charset="0"/>
              </a:rPr>
              <a:t>H2L 5C4</a:t>
            </a:r>
            <a:endParaRPr lang="fr-CA" dirty="0"/>
          </a:p>
          <a:p>
            <a:r>
              <a:rPr lang="fr-CA" dirty="0">
                <a:hlinkClick r:id="rId3"/>
              </a:rPr>
              <a:t>https://www.banq.qc.ca/sqla/</a:t>
            </a:r>
            <a:endParaRPr lang="fr-CA" dirty="0"/>
          </a:p>
          <a:p>
            <a:endParaRPr lang="fr-CA" dirty="0"/>
          </a:p>
        </p:txBody>
      </p:sp>
      <p:sp>
        <p:nvSpPr>
          <p:cNvPr id="4" name="Espace réservé du numéro de diapositive 3">
            <a:extLst>
              <a:ext uri="{FF2B5EF4-FFF2-40B4-BE49-F238E27FC236}">
                <a16:creationId xmlns:a16="http://schemas.microsoft.com/office/drawing/2014/main" id="{CDAD45E0-9C1A-4477-A100-4F247FFE0E13}"/>
              </a:ext>
            </a:extLst>
          </p:cNvPr>
          <p:cNvSpPr>
            <a:spLocks noGrp="1"/>
          </p:cNvSpPr>
          <p:nvPr>
            <p:ph type="sldNum" sz="quarter" idx="12"/>
          </p:nvPr>
        </p:nvSpPr>
        <p:spPr/>
        <p:txBody>
          <a:bodyPr/>
          <a:lstStyle/>
          <a:p>
            <a:fld id="{1E48F109-2205-4335-ADB4-60C0795F12BC}" type="slidenum">
              <a:rPr lang="en-CA" smtClean="0"/>
              <a:t>18</a:t>
            </a:fld>
            <a:endParaRPr lang="en-CA" dirty="0"/>
          </a:p>
        </p:txBody>
      </p:sp>
    </p:spTree>
    <p:extLst>
      <p:ext uri="{BB962C8B-B14F-4D97-AF65-F5344CB8AC3E}">
        <p14:creationId xmlns:p14="http://schemas.microsoft.com/office/powerpoint/2010/main" val="334019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6D87-D1B3-4E15-BF09-CA5E89287F31}"/>
              </a:ext>
            </a:extLst>
          </p:cNvPr>
          <p:cNvSpPr>
            <a:spLocks noGrp="1"/>
          </p:cNvSpPr>
          <p:nvPr>
            <p:ph type="title"/>
          </p:nvPr>
        </p:nvSpPr>
        <p:spPr/>
        <p:txBody>
          <a:bodyPr>
            <a:normAutofit/>
          </a:bodyPr>
          <a:lstStyle/>
          <a:p>
            <a:r>
              <a:rPr lang="en-CA" dirty="0" err="1"/>
              <a:t>Qu’est-ce</a:t>
            </a:r>
            <a:r>
              <a:rPr lang="en-CA" dirty="0"/>
              <a:t> que le CAÉB?</a:t>
            </a:r>
          </a:p>
        </p:txBody>
      </p:sp>
      <p:sp>
        <p:nvSpPr>
          <p:cNvPr id="3" name="Content Placeholder 2">
            <a:extLst>
              <a:ext uri="{FF2B5EF4-FFF2-40B4-BE49-F238E27FC236}">
                <a16:creationId xmlns:a16="http://schemas.microsoft.com/office/drawing/2014/main" id="{2C038D86-7B81-489C-8888-BD0856A4DA91}"/>
              </a:ext>
            </a:extLst>
          </p:cNvPr>
          <p:cNvSpPr>
            <a:spLocks noGrp="1"/>
          </p:cNvSpPr>
          <p:nvPr>
            <p:ph idx="1"/>
          </p:nvPr>
        </p:nvSpPr>
        <p:spPr/>
        <p:txBody>
          <a:bodyPr>
            <a:normAutofit/>
          </a:bodyPr>
          <a:lstStyle/>
          <a:p>
            <a:pPr>
              <a:buFont typeface="Arial" panose="020B0604020202020204" pitchFamily="34" charset="0"/>
              <a:buChar char="•"/>
            </a:pPr>
            <a:r>
              <a:rPr lang="en-CA" sz="2800" dirty="0"/>
              <a:t>Un service </a:t>
            </a:r>
            <a:r>
              <a:rPr lang="en-CA" sz="2800" dirty="0" err="1"/>
              <a:t>offert</a:t>
            </a:r>
            <a:r>
              <a:rPr lang="en-CA" sz="2800" dirty="0"/>
              <a:t> à </a:t>
            </a:r>
            <a:r>
              <a:rPr lang="en-CA" sz="2800" dirty="0" err="1"/>
              <a:t>l’echelle</a:t>
            </a:r>
            <a:r>
              <a:rPr lang="en-CA" sz="2800" dirty="0"/>
              <a:t> </a:t>
            </a:r>
            <a:r>
              <a:rPr lang="en-CA" sz="2800" dirty="0" err="1"/>
              <a:t>nationale</a:t>
            </a:r>
            <a:r>
              <a:rPr lang="en-CA" sz="2800" dirty="0"/>
              <a:t> par </a:t>
            </a:r>
            <a:r>
              <a:rPr lang="en-CA" sz="2800" dirty="0" err="1"/>
              <a:t>l’intermédiaire</a:t>
            </a:r>
            <a:r>
              <a:rPr lang="en-CA" sz="2800" dirty="0"/>
              <a:t> des </a:t>
            </a:r>
            <a:r>
              <a:rPr lang="en-CA" sz="2800" dirty="0" err="1"/>
              <a:t>bibliothèques</a:t>
            </a:r>
            <a:r>
              <a:rPr lang="en-CA" sz="2800" dirty="0"/>
              <a:t> </a:t>
            </a:r>
            <a:r>
              <a:rPr lang="en-CA" sz="2800" dirty="0" err="1"/>
              <a:t>publiques</a:t>
            </a:r>
            <a:r>
              <a:rPr lang="en-CA" sz="2800" dirty="0"/>
              <a:t> et au Québec par la </a:t>
            </a:r>
            <a:r>
              <a:rPr lang="en-CA" sz="2800" dirty="0" err="1"/>
              <a:t>BAnQ</a:t>
            </a:r>
            <a:r>
              <a:rPr lang="en-CA" sz="2800" dirty="0"/>
              <a:t> (</a:t>
            </a:r>
            <a:r>
              <a:rPr lang="en-CA" sz="2800" dirty="0" err="1"/>
              <a:t>Bibliothèque</a:t>
            </a:r>
            <a:r>
              <a:rPr lang="en-CA" sz="2800" dirty="0"/>
              <a:t> et Archives </a:t>
            </a:r>
            <a:r>
              <a:rPr lang="en-CA" sz="2800" dirty="0" err="1"/>
              <a:t>nationales</a:t>
            </a:r>
            <a:r>
              <a:rPr lang="en-CA" sz="2800" dirty="0"/>
              <a:t> du Québec)</a:t>
            </a:r>
          </a:p>
          <a:p>
            <a:pPr>
              <a:buFont typeface="Arial" panose="020B0604020202020204" pitchFamily="34" charset="0"/>
              <a:buChar char="•"/>
            </a:pPr>
            <a:r>
              <a:rPr lang="en-CA" sz="2800" dirty="0"/>
              <a:t>La structure de </a:t>
            </a:r>
            <a:r>
              <a:rPr lang="en-CA" sz="2800" dirty="0" err="1"/>
              <a:t>gouvernance</a:t>
            </a:r>
            <a:r>
              <a:rPr lang="en-CA" sz="2800" dirty="0"/>
              <a:t> </a:t>
            </a:r>
            <a:r>
              <a:rPr lang="en-CA" sz="2800" dirty="0" err="1"/>
              <a:t>est</a:t>
            </a:r>
            <a:r>
              <a:rPr lang="en-CA" sz="2800" dirty="0"/>
              <a:t> </a:t>
            </a:r>
            <a:r>
              <a:rPr lang="en-CA" sz="2800" dirty="0" err="1"/>
              <a:t>axée</a:t>
            </a:r>
            <a:r>
              <a:rPr lang="en-CA" sz="2800" dirty="0"/>
              <a:t> </a:t>
            </a:r>
            <a:r>
              <a:rPr lang="en-CA" sz="2800" dirty="0" err="1"/>
              <a:t>autour</a:t>
            </a:r>
            <a:r>
              <a:rPr lang="en-CA" sz="2800" dirty="0"/>
              <a:t> d’un conseil </a:t>
            </a:r>
            <a:r>
              <a:rPr lang="en-CA" sz="2800" dirty="0" err="1"/>
              <a:t>d’administration</a:t>
            </a:r>
            <a:r>
              <a:rPr lang="en-CA" sz="2800" dirty="0"/>
              <a:t> </a:t>
            </a:r>
            <a:r>
              <a:rPr lang="en-CA" sz="2800" dirty="0" err="1"/>
              <a:t>formé</a:t>
            </a:r>
            <a:r>
              <a:rPr lang="en-CA" sz="2800" dirty="0"/>
              <a:t> de personnel de bibliotheques </a:t>
            </a:r>
            <a:r>
              <a:rPr lang="en-CA" sz="2800" dirty="0" err="1"/>
              <a:t>publiques</a:t>
            </a:r>
            <a:r>
              <a:rPr lang="en-CA" sz="2800" dirty="0"/>
              <a:t>, et son </a:t>
            </a:r>
            <a:r>
              <a:rPr lang="en-CA" sz="2800" dirty="0" err="1"/>
              <a:t>financement</a:t>
            </a:r>
            <a:r>
              <a:rPr lang="en-CA" sz="2800" dirty="0"/>
              <a:t> </a:t>
            </a:r>
            <a:r>
              <a:rPr lang="en-CA" sz="2800" dirty="0" err="1"/>
              <a:t>provient</a:t>
            </a:r>
            <a:r>
              <a:rPr lang="en-CA" sz="2800" dirty="0"/>
              <a:t> de subventions </a:t>
            </a:r>
            <a:r>
              <a:rPr lang="en-CA" sz="2800" dirty="0" err="1"/>
              <a:t>fédérales</a:t>
            </a:r>
            <a:r>
              <a:rPr lang="en-CA" sz="2800" dirty="0"/>
              <a:t>, </a:t>
            </a:r>
            <a:r>
              <a:rPr lang="en-CA" sz="2800" dirty="0" err="1"/>
              <a:t>provinciales</a:t>
            </a:r>
            <a:r>
              <a:rPr lang="en-CA" sz="2800" dirty="0"/>
              <a:t> et de bibliotheques </a:t>
            </a:r>
            <a:r>
              <a:rPr lang="en-CA" sz="2800" dirty="0" err="1"/>
              <a:t>individuelles</a:t>
            </a:r>
            <a:endParaRPr lang="en-CA" sz="2800" dirty="0"/>
          </a:p>
          <a:p>
            <a:pPr>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0C263FDD-363E-465E-8EB9-75B5AE6D2391}"/>
              </a:ext>
            </a:extLst>
          </p:cNvPr>
          <p:cNvSpPr>
            <a:spLocks noGrp="1"/>
          </p:cNvSpPr>
          <p:nvPr>
            <p:ph type="sldNum" sz="quarter" idx="12"/>
          </p:nvPr>
        </p:nvSpPr>
        <p:spPr/>
        <p:txBody>
          <a:bodyPr/>
          <a:lstStyle/>
          <a:p>
            <a:fld id="{1E48F109-2205-4335-ADB4-60C0795F12BC}" type="slidenum">
              <a:rPr lang="en-CA" smtClean="0"/>
              <a:t>19</a:t>
            </a:fld>
            <a:endParaRPr lang="en-CA" dirty="0"/>
          </a:p>
        </p:txBody>
      </p:sp>
    </p:spTree>
    <p:extLst>
      <p:ext uri="{BB962C8B-B14F-4D97-AF65-F5344CB8AC3E}">
        <p14:creationId xmlns:p14="http://schemas.microsoft.com/office/powerpoint/2010/main" val="279850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CD25A5-A9D3-488F-A9FF-D16804E23CFB}"/>
              </a:ext>
            </a:extLst>
          </p:cNvPr>
          <p:cNvSpPr>
            <a:spLocks noGrp="1"/>
          </p:cNvSpPr>
          <p:nvPr>
            <p:ph type="title"/>
          </p:nvPr>
        </p:nvSpPr>
        <p:spPr/>
        <p:txBody>
          <a:bodyPr/>
          <a:lstStyle/>
          <a:p>
            <a:r>
              <a:rPr lang="fr-CA" dirty="0"/>
              <a:t>Avant de commencer…</a:t>
            </a:r>
          </a:p>
        </p:txBody>
      </p:sp>
      <p:sp>
        <p:nvSpPr>
          <p:cNvPr id="6" name="Subtitle 5">
            <a:extLst>
              <a:ext uri="{FF2B5EF4-FFF2-40B4-BE49-F238E27FC236}">
                <a16:creationId xmlns:a16="http://schemas.microsoft.com/office/drawing/2014/main" id="{7D16EE8E-5FF6-4F9A-BC66-F929EC98BC5D}"/>
              </a:ext>
            </a:extLst>
          </p:cNvPr>
          <p:cNvSpPr>
            <a:spLocks noGrp="1"/>
          </p:cNvSpPr>
          <p:nvPr>
            <p:ph idx="1"/>
          </p:nvPr>
        </p:nvSpPr>
        <p:spPr>
          <a:xfrm>
            <a:off x="853440" y="1867505"/>
            <a:ext cx="10622280" cy="4356946"/>
          </a:xfrm>
        </p:spPr>
        <p:txBody>
          <a:bodyPr>
            <a:normAutofit fontScale="92500" lnSpcReduction="10000"/>
          </a:bodyPr>
          <a:lstStyle/>
          <a:p>
            <a:r>
              <a:rPr lang="fr-CA" dirty="0"/>
              <a:t>Comme dans toutes les conférences en ligne, veuillez suivre une bonne étiquette en :</a:t>
            </a:r>
          </a:p>
          <a:p>
            <a:pPr marL="342900" indent="-342900">
              <a:buFont typeface="Arial" panose="020B0604020202020204" pitchFamily="34" charset="0"/>
              <a:buChar char="•"/>
            </a:pPr>
            <a:r>
              <a:rPr lang="fr-CA" dirty="0"/>
              <a:t>Restant en sourdine lorsque vous ne parlez pas</a:t>
            </a:r>
          </a:p>
          <a:p>
            <a:pPr marL="800100" lvl="1" indent="-342900" algn="l">
              <a:buFont typeface="Arial" panose="020B0604020202020204" pitchFamily="34" charset="0"/>
              <a:buChar char="•"/>
            </a:pPr>
            <a:r>
              <a:rPr lang="fr-CA" dirty="0"/>
              <a:t>Dans le coin en bas à gauche de votre écran d’iPhone</a:t>
            </a:r>
          </a:p>
          <a:p>
            <a:pPr marL="800100" lvl="1" indent="-342900" algn="l">
              <a:buFont typeface="Arial" panose="020B0604020202020204" pitchFamily="34" charset="0"/>
              <a:buChar char="•"/>
            </a:pPr>
            <a:r>
              <a:rPr lang="fr-CA" dirty="0"/>
              <a:t>ALT+A sur un PC</a:t>
            </a:r>
          </a:p>
          <a:p>
            <a:pPr marL="800100" lvl="1" indent="-342900" algn="l">
              <a:buFont typeface="Arial" panose="020B0604020202020204" pitchFamily="34" charset="0"/>
              <a:buChar char="•"/>
            </a:pPr>
            <a:r>
              <a:rPr lang="fr-CA" dirty="0"/>
              <a:t>Option+A sur un Mac</a:t>
            </a:r>
          </a:p>
          <a:p>
            <a:pPr marL="342900" indent="-342900">
              <a:buFont typeface="Arial" panose="020B0604020202020204" pitchFamily="34" charset="0"/>
              <a:buChar char="•"/>
            </a:pPr>
            <a:r>
              <a:rPr lang="fr-CA" dirty="0"/>
              <a:t>Utilisant l’option de la main levée lorsque vous avez une question</a:t>
            </a:r>
          </a:p>
          <a:p>
            <a:pPr marL="800100" lvl="1" indent="-342900" algn="l">
              <a:buFont typeface="Arial" panose="020B0604020202020204" pitchFamily="34" charset="0"/>
              <a:buChar char="•"/>
            </a:pPr>
            <a:r>
              <a:rPr lang="fr-CA" dirty="0"/>
              <a:t>Sur un iPhone, tapez deux fois sur votre nom dans la liste des participants ou allez sur l’onglet « Plus » et trouvez-y l’icône de la main levée</a:t>
            </a:r>
          </a:p>
          <a:p>
            <a:pPr marL="800100" lvl="1" indent="-342900" algn="l">
              <a:buFont typeface="Arial" panose="020B0604020202020204" pitchFamily="34" charset="0"/>
              <a:buChar char="•"/>
            </a:pPr>
            <a:r>
              <a:rPr lang="fr-CA" dirty="0"/>
              <a:t>ALT+Y sur un PC</a:t>
            </a:r>
          </a:p>
          <a:p>
            <a:pPr marL="800100" lvl="1" indent="-342900" algn="l">
              <a:buFont typeface="Arial" panose="020B0604020202020204" pitchFamily="34" charset="0"/>
              <a:buChar char="•"/>
            </a:pPr>
            <a:r>
              <a:rPr lang="fr-CA" dirty="0"/>
              <a:t>Option+Y sur un Mac</a:t>
            </a:r>
          </a:p>
          <a:p>
            <a:pPr marL="342900" indent="-342900">
              <a:buFont typeface="Arial" panose="020B0604020202020204" pitchFamily="34" charset="0"/>
              <a:buChar char="•"/>
            </a:pPr>
            <a:r>
              <a:rPr lang="fr-CA" sz="2100" dirty="0"/>
              <a:t>Utilisant le clavardage que pour des questions ou des commentaires urgents</a:t>
            </a:r>
          </a:p>
          <a:p>
            <a:pPr marL="342900" indent="-342900">
              <a:buFont typeface="Arial" panose="020B0604020202020204" pitchFamily="34" charset="0"/>
              <a:buChar char="•"/>
            </a:pPr>
            <a:r>
              <a:rPr lang="fr-CA" sz="2100" dirty="0"/>
              <a:t>Le volet informatif de cette session sera enregistré et affiché sur la chaîne YouTube de Littératie braille Canada ultérieurement. Nous arrêterons l’enregistrement avant la portion questions et réponses.</a:t>
            </a:r>
          </a:p>
        </p:txBody>
      </p:sp>
      <p:sp>
        <p:nvSpPr>
          <p:cNvPr id="4" name="Slide Number Placeholder 3">
            <a:extLst>
              <a:ext uri="{FF2B5EF4-FFF2-40B4-BE49-F238E27FC236}">
                <a16:creationId xmlns:a16="http://schemas.microsoft.com/office/drawing/2014/main" id="{909C6863-4BCC-4BD5-91A7-EC4CB8E9EAB2}"/>
              </a:ext>
            </a:extLst>
          </p:cNvPr>
          <p:cNvSpPr>
            <a:spLocks noGrp="1"/>
          </p:cNvSpPr>
          <p:nvPr>
            <p:ph type="sldNum" sz="quarter" idx="12"/>
          </p:nvPr>
        </p:nvSpPr>
        <p:spPr/>
        <p:txBody>
          <a:bodyPr/>
          <a:lstStyle/>
          <a:p>
            <a:fld id="{1E48F109-2205-4335-ADB4-60C0795F12BC}" type="slidenum">
              <a:rPr lang="fr-CA" smtClean="0"/>
              <a:t>2</a:t>
            </a:fld>
            <a:endParaRPr lang="fr-CA" dirty="0"/>
          </a:p>
        </p:txBody>
      </p:sp>
    </p:spTree>
    <p:extLst>
      <p:ext uri="{BB962C8B-B14F-4D97-AF65-F5344CB8AC3E}">
        <p14:creationId xmlns:p14="http://schemas.microsoft.com/office/powerpoint/2010/main" val="248990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8394-02C7-42C3-A5A1-A3BD4970668C}"/>
              </a:ext>
            </a:extLst>
          </p:cNvPr>
          <p:cNvSpPr>
            <a:spLocks noGrp="1"/>
          </p:cNvSpPr>
          <p:nvPr>
            <p:ph type="title"/>
          </p:nvPr>
        </p:nvSpPr>
        <p:spPr/>
        <p:txBody>
          <a:bodyPr/>
          <a:lstStyle/>
          <a:p>
            <a:r>
              <a:rPr lang="en-CA" dirty="0"/>
              <a:t>Comment </a:t>
            </a:r>
            <a:r>
              <a:rPr lang="en-CA" dirty="0" err="1"/>
              <a:t>s’inscrire</a:t>
            </a:r>
            <a:r>
              <a:rPr lang="en-CA" dirty="0"/>
              <a:t>?</a:t>
            </a:r>
          </a:p>
        </p:txBody>
      </p:sp>
      <p:sp>
        <p:nvSpPr>
          <p:cNvPr id="3" name="Content Placeholder 2">
            <a:extLst>
              <a:ext uri="{FF2B5EF4-FFF2-40B4-BE49-F238E27FC236}">
                <a16:creationId xmlns:a16="http://schemas.microsoft.com/office/drawing/2014/main" id="{27F82205-DC6F-4A28-87F9-F2736E962697}"/>
              </a:ext>
            </a:extLst>
          </p:cNvPr>
          <p:cNvSpPr>
            <a:spLocks noGrp="1"/>
          </p:cNvSpPr>
          <p:nvPr>
            <p:ph idx="1"/>
          </p:nvPr>
        </p:nvSpPr>
        <p:spPr/>
        <p:txBody>
          <a:bodyPr>
            <a:noAutofit/>
          </a:bodyPr>
          <a:lstStyle/>
          <a:p>
            <a:pPr>
              <a:buFont typeface="Arial" panose="020B0604020202020204" pitchFamily="34" charset="0"/>
              <a:buChar char="•"/>
            </a:pPr>
            <a:r>
              <a:rPr lang="en-CA" sz="2400" dirty="0"/>
              <a:t>On </a:t>
            </a:r>
            <a:r>
              <a:rPr lang="en-CA" sz="2400" dirty="0" err="1"/>
              <a:t>accède</a:t>
            </a:r>
            <a:r>
              <a:rPr lang="en-CA" sz="2400" dirty="0"/>
              <a:t> au CAÉB par </a:t>
            </a:r>
            <a:r>
              <a:rPr lang="en-CA" sz="2400" dirty="0" err="1"/>
              <a:t>l’intermédiaire</a:t>
            </a:r>
            <a:r>
              <a:rPr lang="en-CA" sz="2400" dirty="0"/>
              <a:t> des </a:t>
            </a:r>
            <a:r>
              <a:rPr lang="en-CA" sz="2400" dirty="0" err="1"/>
              <a:t>bibliothèques</a:t>
            </a:r>
            <a:r>
              <a:rPr lang="en-CA" sz="2400" dirty="0"/>
              <a:t> </a:t>
            </a:r>
            <a:r>
              <a:rPr lang="en-CA" sz="2400" dirty="0" err="1"/>
              <a:t>membres</a:t>
            </a:r>
            <a:r>
              <a:rPr lang="en-CA" sz="2400" dirty="0"/>
              <a:t> du CAÉB de </a:t>
            </a:r>
            <a:r>
              <a:rPr lang="en-CA" sz="2400" dirty="0" err="1"/>
              <a:t>partout</a:t>
            </a:r>
            <a:r>
              <a:rPr lang="en-CA" sz="2400" dirty="0"/>
              <a:t> au Canada, </a:t>
            </a:r>
            <a:r>
              <a:rPr lang="en-CA" sz="2400" dirty="0" err="1"/>
              <a:t>ou</a:t>
            </a:r>
            <a:r>
              <a:rPr lang="en-CA" sz="2400" dirty="0"/>
              <a:t>, au Québec par </a:t>
            </a:r>
            <a:r>
              <a:rPr lang="en-CA" sz="2400" dirty="0" err="1"/>
              <a:t>l’intermédiaire</a:t>
            </a:r>
            <a:r>
              <a:rPr lang="en-CA" sz="2400" dirty="0"/>
              <a:t> du SQLA (Service Québécois du Livre </a:t>
            </a:r>
            <a:r>
              <a:rPr lang="en-CA" sz="2400" dirty="0" err="1"/>
              <a:t>Adapté</a:t>
            </a:r>
            <a:r>
              <a:rPr lang="en-CA" sz="2400" dirty="0"/>
              <a:t>), le service accessible de la </a:t>
            </a:r>
            <a:r>
              <a:rPr lang="en-CA" sz="2400" dirty="0" err="1"/>
              <a:t>BAnQ</a:t>
            </a:r>
            <a:r>
              <a:rPr lang="en-CA" sz="2400" dirty="0"/>
              <a:t>. </a:t>
            </a:r>
            <a:r>
              <a:rPr lang="fr-FR" sz="2400" dirty="0"/>
              <a:t>Si vous êtes client de RDVC ou de l’INCA, demandez-leur de vous mettre en contact avec votre bibliothèque ou avec le SQLA. Vous pouvez également vous inscrire vous-même à votre bibliothèque ou au SQLA.</a:t>
            </a:r>
          </a:p>
          <a:p>
            <a:pPr>
              <a:buFont typeface="Arial" panose="020B0604020202020204" pitchFamily="34" charset="0"/>
              <a:buChar char="•"/>
            </a:pPr>
            <a:r>
              <a:rPr lang="fr-FR" sz="2400" dirty="0"/>
              <a:t>Une fois inscrit, vous recevrez par courriel vos identifiants de compte.</a:t>
            </a:r>
          </a:p>
          <a:p>
            <a:pPr>
              <a:buFont typeface="Arial" panose="020B0604020202020204" pitchFamily="34" charset="0"/>
              <a:buChar char="•"/>
            </a:pPr>
            <a:r>
              <a:rPr lang="fr-FR" sz="2400" dirty="0"/>
              <a:t>Communiquez avec notre Centre de Contact au 1-855-655-2273 ou à l’adresse </a:t>
            </a:r>
            <a:r>
              <a:rPr lang="fr-FR" sz="2400" dirty="0">
                <a:hlinkClick r:id="rId3"/>
              </a:rPr>
              <a:t>aide@bibliocaeb.ca</a:t>
            </a:r>
            <a:r>
              <a:rPr lang="fr-FR" sz="2400" dirty="0"/>
              <a:t> si vous avez besoin d’aide</a:t>
            </a:r>
            <a:endParaRPr lang="en-CA" sz="2400" dirty="0"/>
          </a:p>
        </p:txBody>
      </p:sp>
      <p:sp>
        <p:nvSpPr>
          <p:cNvPr id="4" name="Slide Number Placeholder 3">
            <a:extLst>
              <a:ext uri="{FF2B5EF4-FFF2-40B4-BE49-F238E27FC236}">
                <a16:creationId xmlns:a16="http://schemas.microsoft.com/office/drawing/2014/main" id="{71CA2E57-B8BE-4DC1-89AF-7041D0F95D85}"/>
              </a:ext>
            </a:extLst>
          </p:cNvPr>
          <p:cNvSpPr>
            <a:spLocks noGrp="1"/>
          </p:cNvSpPr>
          <p:nvPr>
            <p:ph type="sldNum" sz="quarter" idx="12"/>
          </p:nvPr>
        </p:nvSpPr>
        <p:spPr/>
        <p:txBody>
          <a:bodyPr/>
          <a:lstStyle/>
          <a:p>
            <a:fld id="{1E48F109-2205-4335-ADB4-60C0795F12BC}" type="slidenum">
              <a:rPr lang="en-CA" smtClean="0"/>
              <a:t>20</a:t>
            </a:fld>
            <a:endParaRPr lang="en-CA" dirty="0"/>
          </a:p>
        </p:txBody>
      </p:sp>
    </p:spTree>
    <p:extLst>
      <p:ext uri="{BB962C8B-B14F-4D97-AF65-F5344CB8AC3E}">
        <p14:creationId xmlns:p14="http://schemas.microsoft.com/office/powerpoint/2010/main" val="290971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794E-21A9-4087-8DB1-3585B84430E6}"/>
              </a:ext>
            </a:extLst>
          </p:cNvPr>
          <p:cNvSpPr>
            <a:spLocks noGrp="1"/>
          </p:cNvSpPr>
          <p:nvPr>
            <p:ph type="title"/>
          </p:nvPr>
        </p:nvSpPr>
        <p:spPr/>
        <p:txBody>
          <a:bodyPr/>
          <a:lstStyle/>
          <a:p>
            <a:r>
              <a:rPr lang="en-CA" dirty="0"/>
              <a:t>Comment faire pour </a:t>
            </a:r>
            <a:r>
              <a:rPr lang="en-CA" dirty="0" err="1"/>
              <a:t>choisir</a:t>
            </a:r>
            <a:r>
              <a:rPr lang="en-CA" dirty="0"/>
              <a:t> des livres?</a:t>
            </a:r>
          </a:p>
        </p:txBody>
      </p:sp>
      <p:sp>
        <p:nvSpPr>
          <p:cNvPr id="3" name="Content Placeholder 2">
            <a:extLst>
              <a:ext uri="{FF2B5EF4-FFF2-40B4-BE49-F238E27FC236}">
                <a16:creationId xmlns:a16="http://schemas.microsoft.com/office/drawing/2014/main" id="{C3DFAEF8-8889-4B46-9973-E0B23CE2DE46}"/>
              </a:ext>
            </a:extLst>
          </p:cNvPr>
          <p:cNvSpPr>
            <a:spLocks noGrp="1"/>
          </p:cNvSpPr>
          <p:nvPr>
            <p:ph idx="1"/>
          </p:nvPr>
        </p:nvSpPr>
        <p:spPr/>
        <p:txBody>
          <a:bodyPr/>
          <a:lstStyle/>
          <a:p>
            <a:pPr>
              <a:buFont typeface="Arial" panose="020B0604020202020204" pitchFamily="34" charset="0"/>
              <a:buChar char="•"/>
            </a:pPr>
            <a:r>
              <a:rPr lang="en-CA" sz="2400" dirty="0"/>
              <a:t> </a:t>
            </a:r>
            <a:r>
              <a:rPr lang="en-CA" sz="2400" dirty="0" err="1"/>
              <a:t>Ouvrez</a:t>
            </a:r>
            <a:r>
              <a:rPr lang="en-CA" sz="2400" dirty="0"/>
              <a:t> </a:t>
            </a:r>
            <a:r>
              <a:rPr lang="en-CA" sz="2400" dirty="0" err="1"/>
              <a:t>une</a:t>
            </a:r>
            <a:r>
              <a:rPr lang="en-CA" sz="2400" dirty="0"/>
              <a:t> session à biblocaeb.ca et </a:t>
            </a:r>
            <a:r>
              <a:rPr lang="en-CA" sz="2400" dirty="0" err="1"/>
              <a:t>faites</a:t>
            </a:r>
            <a:r>
              <a:rPr lang="en-CA" sz="2400" dirty="0"/>
              <a:t> </a:t>
            </a:r>
            <a:r>
              <a:rPr lang="en-CA" sz="2400" dirty="0" err="1"/>
              <a:t>votre</a:t>
            </a:r>
            <a:r>
              <a:rPr lang="en-CA" sz="2400" dirty="0"/>
              <a:t> </a:t>
            </a:r>
            <a:r>
              <a:rPr lang="en-CA" sz="2400" dirty="0" err="1"/>
              <a:t>choix</a:t>
            </a:r>
            <a:r>
              <a:rPr lang="en-CA" sz="2400" dirty="0"/>
              <a:t> </a:t>
            </a:r>
            <a:r>
              <a:rPr lang="en-CA" sz="2400" dirty="0" err="1"/>
              <a:t>en</a:t>
            </a:r>
            <a:r>
              <a:rPr lang="en-CA" sz="2400" dirty="0"/>
              <a:t> </a:t>
            </a:r>
            <a:r>
              <a:rPr lang="en-CA" sz="2400" dirty="0" err="1"/>
              <a:t>ligne</a:t>
            </a:r>
            <a:endParaRPr lang="en-CA" sz="2400" dirty="0"/>
          </a:p>
          <a:p>
            <a:pPr>
              <a:buFont typeface="Arial" panose="020B0604020202020204" pitchFamily="34" charset="0"/>
              <a:buChar char="•"/>
            </a:pPr>
            <a:r>
              <a:rPr lang="en-CA" sz="2400" dirty="0"/>
              <a:t> </a:t>
            </a:r>
            <a:r>
              <a:rPr lang="en-CA" sz="2400" dirty="0" err="1"/>
              <a:t>Communiquez</a:t>
            </a:r>
            <a:r>
              <a:rPr lang="en-CA" sz="2400" dirty="0"/>
              <a:t> avec </a:t>
            </a:r>
            <a:r>
              <a:rPr lang="en-CA" sz="2400" dirty="0" err="1"/>
              <a:t>notre</a:t>
            </a:r>
            <a:r>
              <a:rPr lang="en-CA" sz="2400" dirty="0"/>
              <a:t> Centre de Contact par </a:t>
            </a:r>
            <a:r>
              <a:rPr lang="en-CA" sz="2400" dirty="0" err="1"/>
              <a:t>téléphone</a:t>
            </a:r>
            <a:r>
              <a:rPr lang="en-CA" sz="2400" dirty="0"/>
              <a:t> </a:t>
            </a:r>
            <a:r>
              <a:rPr lang="en-CA" sz="2400" dirty="0" err="1"/>
              <a:t>ou</a:t>
            </a:r>
            <a:r>
              <a:rPr lang="en-CA" sz="2400" dirty="0"/>
              <a:t> par courriel</a:t>
            </a:r>
          </a:p>
          <a:p>
            <a:pPr>
              <a:buFont typeface="Arial" panose="020B0604020202020204" pitchFamily="34" charset="0"/>
              <a:buChar char="•"/>
            </a:pPr>
            <a:r>
              <a:rPr lang="en-CA" sz="2400" dirty="0"/>
              <a:t> </a:t>
            </a:r>
            <a:r>
              <a:rPr lang="en-CA" sz="2400" dirty="0" err="1"/>
              <a:t>Sélection</a:t>
            </a:r>
            <a:r>
              <a:rPr lang="en-CA" sz="2400" dirty="0"/>
              <a:t> </a:t>
            </a:r>
            <a:r>
              <a:rPr lang="en-CA" sz="2400" dirty="0" err="1"/>
              <a:t>automatique</a:t>
            </a:r>
            <a:r>
              <a:rPr lang="en-CA" sz="2400" dirty="0"/>
              <a:t> : </a:t>
            </a:r>
            <a:r>
              <a:rPr lang="en-CA" sz="2400" dirty="0" err="1"/>
              <a:t>Vous</a:t>
            </a:r>
            <a:r>
              <a:rPr lang="en-CA" sz="2400" dirty="0"/>
              <a:t> </a:t>
            </a:r>
            <a:r>
              <a:rPr lang="en-CA" sz="2400" dirty="0" err="1"/>
              <a:t>n’avez</a:t>
            </a:r>
            <a:r>
              <a:rPr lang="en-CA" sz="2400" dirty="0"/>
              <a:t> </a:t>
            </a:r>
            <a:r>
              <a:rPr lang="en-CA" sz="2400" dirty="0" err="1"/>
              <a:t>qu’à</a:t>
            </a:r>
            <a:r>
              <a:rPr lang="en-CA" sz="2400" dirty="0"/>
              <a:t> </a:t>
            </a:r>
            <a:r>
              <a:rPr lang="en-CA" sz="2400" dirty="0" err="1"/>
              <a:t>préciser</a:t>
            </a:r>
            <a:r>
              <a:rPr lang="en-CA" sz="2400" dirty="0"/>
              <a:t> la </a:t>
            </a:r>
            <a:r>
              <a:rPr lang="en-CA" sz="2400" dirty="0" err="1"/>
              <a:t>fréquence</a:t>
            </a:r>
            <a:r>
              <a:rPr lang="en-CA" sz="2400" dirty="0"/>
              <a:t> à </a:t>
            </a:r>
            <a:r>
              <a:rPr lang="en-CA" sz="2400" dirty="0" err="1"/>
              <a:t>laquelle</a:t>
            </a:r>
            <a:r>
              <a:rPr lang="en-CA" sz="2400" dirty="0"/>
              <a:t> </a:t>
            </a:r>
            <a:r>
              <a:rPr lang="en-CA" sz="2400" dirty="0" err="1"/>
              <a:t>vous</a:t>
            </a:r>
            <a:r>
              <a:rPr lang="en-CA" sz="2400" dirty="0"/>
              <a:t> </a:t>
            </a:r>
            <a:r>
              <a:rPr lang="en-CA" sz="2400" dirty="0" err="1"/>
              <a:t>souhaitez</a:t>
            </a:r>
            <a:r>
              <a:rPr lang="en-CA" sz="2400" dirty="0"/>
              <a:t> </a:t>
            </a:r>
            <a:r>
              <a:rPr lang="en-CA" sz="2400" dirty="0" err="1"/>
              <a:t>recevoir</a:t>
            </a:r>
            <a:r>
              <a:rPr lang="en-CA" sz="2400" dirty="0"/>
              <a:t> des livres. Le maximum </a:t>
            </a:r>
            <a:r>
              <a:rPr lang="en-CA" sz="2400" dirty="0" err="1"/>
              <a:t>est</a:t>
            </a:r>
            <a:r>
              <a:rPr lang="en-CA" sz="2400" dirty="0"/>
              <a:t> de trois livres </a:t>
            </a:r>
            <a:r>
              <a:rPr lang="en-CA" sz="2400" dirty="0" err="1"/>
              <a:t>en</a:t>
            </a:r>
            <a:r>
              <a:rPr lang="en-CA" sz="2400" dirty="0"/>
              <a:t> braille et deux </a:t>
            </a:r>
            <a:r>
              <a:rPr lang="en-CA" sz="2400" dirty="0" err="1"/>
              <a:t>en</a:t>
            </a:r>
            <a:r>
              <a:rPr lang="en-CA" sz="2400" dirty="0"/>
              <a:t> braille </a:t>
            </a:r>
            <a:r>
              <a:rPr lang="en-CA" sz="2400" dirty="0" err="1"/>
              <a:t>imprimé</a:t>
            </a:r>
            <a:r>
              <a:rPr lang="en-CA" sz="2400" dirty="0"/>
              <a:t> par </a:t>
            </a:r>
            <a:r>
              <a:rPr lang="en-CA" sz="2400" dirty="0" err="1"/>
              <a:t>semaine</a:t>
            </a:r>
            <a:endParaRPr lang="en-CA" sz="2400" dirty="0"/>
          </a:p>
          <a:p>
            <a:pPr>
              <a:buFont typeface="Arial" panose="020B0604020202020204" pitchFamily="34" charset="0"/>
              <a:buChar char="•"/>
            </a:pPr>
            <a:r>
              <a:rPr lang="en-CA" sz="2400" dirty="0"/>
              <a:t> </a:t>
            </a:r>
            <a:r>
              <a:rPr lang="en-CA" sz="2400" dirty="0" err="1"/>
              <a:t>Vous</a:t>
            </a:r>
            <a:r>
              <a:rPr lang="en-CA" sz="2400" dirty="0"/>
              <a:t> </a:t>
            </a:r>
            <a:r>
              <a:rPr lang="en-CA" sz="2400" dirty="0" err="1"/>
              <a:t>pouvez</a:t>
            </a:r>
            <a:r>
              <a:rPr lang="en-CA" sz="2400" dirty="0"/>
              <a:t> </a:t>
            </a:r>
            <a:r>
              <a:rPr lang="en-CA" sz="2400" dirty="0" err="1"/>
              <a:t>conjuguer</a:t>
            </a:r>
            <a:r>
              <a:rPr lang="en-CA" sz="2400" dirty="0"/>
              <a:t> </a:t>
            </a:r>
            <a:r>
              <a:rPr lang="en-CA" sz="2400" dirty="0" err="1"/>
              <a:t>votre</a:t>
            </a:r>
            <a:r>
              <a:rPr lang="en-CA" sz="2400" dirty="0"/>
              <a:t> propre </a:t>
            </a:r>
            <a:r>
              <a:rPr lang="en-CA" sz="2400" dirty="0" err="1"/>
              <a:t>sélection</a:t>
            </a:r>
            <a:r>
              <a:rPr lang="en-CA" sz="2400" dirty="0"/>
              <a:t> à la </a:t>
            </a:r>
            <a:r>
              <a:rPr lang="en-CA" sz="2400" dirty="0" err="1"/>
              <a:t>sélection</a:t>
            </a:r>
            <a:r>
              <a:rPr lang="en-CA" sz="2400" dirty="0"/>
              <a:t> </a:t>
            </a:r>
            <a:r>
              <a:rPr lang="en-CA" sz="2400" dirty="0" err="1"/>
              <a:t>automatique</a:t>
            </a:r>
            <a:r>
              <a:rPr lang="en-CA" sz="2400" dirty="0"/>
              <a:t>.</a:t>
            </a:r>
          </a:p>
          <a:p>
            <a:pPr>
              <a:buFont typeface="Arial" panose="020B0604020202020204" pitchFamily="34" charset="0"/>
              <a:buChar char="•"/>
            </a:pPr>
            <a:endParaRPr lang="en-CA" sz="2400" dirty="0"/>
          </a:p>
          <a:p>
            <a:endParaRPr lang="en-CA" dirty="0"/>
          </a:p>
        </p:txBody>
      </p:sp>
      <p:sp>
        <p:nvSpPr>
          <p:cNvPr id="4" name="Slide Number Placeholder 3">
            <a:extLst>
              <a:ext uri="{FF2B5EF4-FFF2-40B4-BE49-F238E27FC236}">
                <a16:creationId xmlns:a16="http://schemas.microsoft.com/office/drawing/2014/main" id="{71267E5D-6739-4CBE-BB07-3E06E22C970A}"/>
              </a:ext>
            </a:extLst>
          </p:cNvPr>
          <p:cNvSpPr>
            <a:spLocks noGrp="1"/>
          </p:cNvSpPr>
          <p:nvPr>
            <p:ph type="sldNum" sz="quarter" idx="12"/>
          </p:nvPr>
        </p:nvSpPr>
        <p:spPr/>
        <p:txBody>
          <a:bodyPr/>
          <a:lstStyle/>
          <a:p>
            <a:fld id="{1E48F109-2205-4335-ADB4-60C0795F12BC}" type="slidenum">
              <a:rPr lang="en-CA" smtClean="0"/>
              <a:t>21</a:t>
            </a:fld>
            <a:endParaRPr lang="en-CA" dirty="0"/>
          </a:p>
        </p:txBody>
      </p:sp>
    </p:spTree>
    <p:extLst>
      <p:ext uri="{BB962C8B-B14F-4D97-AF65-F5344CB8AC3E}">
        <p14:creationId xmlns:p14="http://schemas.microsoft.com/office/powerpoint/2010/main" val="288665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4C53-F944-4BC5-9B16-693FD40F4C75}"/>
              </a:ext>
            </a:extLst>
          </p:cNvPr>
          <p:cNvSpPr>
            <a:spLocks noGrp="1"/>
          </p:cNvSpPr>
          <p:nvPr>
            <p:ph type="title"/>
          </p:nvPr>
        </p:nvSpPr>
        <p:spPr/>
        <p:txBody>
          <a:bodyPr/>
          <a:lstStyle/>
          <a:p>
            <a:r>
              <a:rPr lang="en-CA" dirty="0"/>
              <a:t>Collection du CAÉB</a:t>
            </a:r>
          </a:p>
        </p:txBody>
      </p:sp>
      <p:sp>
        <p:nvSpPr>
          <p:cNvPr id="3" name="Content Placeholder 2">
            <a:extLst>
              <a:ext uri="{FF2B5EF4-FFF2-40B4-BE49-F238E27FC236}">
                <a16:creationId xmlns:a16="http://schemas.microsoft.com/office/drawing/2014/main" id="{7B356661-0D21-4AD7-8F01-50A37C536CAD}"/>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CA" dirty="0"/>
              <a:t>Des livres pour </a:t>
            </a:r>
            <a:r>
              <a:rPr lang="en-CA" dirty="0" err="1"/>
              <a:t>tous</a:t>
            </a:r>
            <a:r>
              <a:rPr lang="en-CA" dirty="0"/>
              <a:t> les </a:t>
            </a:r>
            <a:r>
              <a:rPr lang="en-CA" dirty="0" err="1"/>
              <a:t>âges</a:t>
            </a:r>
            <a:r>
              <a:rPr lang="en-CA" dirty="0"/>
              <a:t> et </a:t>
            </a:r>
            <a:r>
              <a:rPr lang="en-CA" dirty="0" err="1"/>
              <a:t>tous</a:t>
            </a:r>
            <a:r>
              <a:rPr lang="en-CA" dirty="0"/>
              <a:t> les centres </a:t>
            </a:r>
            <a:r>
              <a:rPr lang="en-CA" dirty="0" err="1"/>
              <a:t>d’intérêt</a:t>
            </a:r>
            <a:r>
              <a:rPr lang="en-CA" dirty="0"/>
              <a:t>, </a:t>
            </a:r>
            <a:r>
              <a:rPr lang="en-CA" dirty="0" err="1"/>
              <a:t>en</a:t>
            </a:r>
            <a:r>
              <a:rPr lang="en-CA" dirty="0"/>
              <a:t> formats audio, </a:t>
            </a:r>
            <a:r>
              <a:rPr lang="en-CA" dirty="0" err="1"/>
              <a:t>texte</a:t>
            </a:r>
            <a:r>
              <a:rPr lang="en-CA" dirty="0"/>
              <a:t> </a:t>
            </a:r>
            <a:r>
              <a:rPr lang="en-CA" dirty="0" err="1"/>
              <a:t>électronique</a:t>
            </a:r>
            <a:r>
              <a:rPr lang="en-CA" dirty="0"/>
              <a:t> et braille</a:t>
            </a:r>
          </a:p>
          <a:p>
            <a:pPr>
              <a:buFont typeface="Arial" panose="020B0604020202020204" pitchFamily="34" charset="0"/>
              <a:buChar char="•"/>
            </a:pPr>
            <a:r>
              <a:rPr lang="en-CA" dirty="0"/>
              <a:t>Une collection de plus d’un million articles</a:t>
            </a:r>
          </a:p>
          <a:p>
            <a:pPr>
              <a:buFont typeface="Arial" panose="020B0604020202020204" pitchFamily="34" charset="0"/>
              <a:buChar char="•"/>
            </a:pPr>
            <a:r>
              <a:rPr lang="en-CA" dirty="0"/>
              <a:t>Plus de 12 000 livres </a:t>
            </a:r>
            <a:r>
              <a:rPr lang="en-CA" dirty="0" err="1"/>
              <a:t>en</a:t>
            </a:r>
            <a:r>
              <a:rPr lang="en-CA" dirty="0"/>
              <a:t> braille du CAÉB, </a:t>
            </a:r>
            <a:r>
              <a:rPr lang="en-CA" dirty="0" err="1"/>
              <a:t>dont</a:t>
            </a:r>
            <a:r>
              <a:rPr lang="en-CA" dirty="0"/>
              <a:t> 1 400 </a:t>
            </a:r>
            <a:r>
              <a:rPr lang="en-CA" dirty="0" err="1"/>
              <a:t>en</a:t>
            </a:r>
            <a:r>
              <a:rPr lang="en-CA" dirty="0"/>
              <a:t> braille </a:t>
            </a:r>
            <a:r>
              <a:rPr lang="en-CA" dirty="0" err="1"/>
              <a:t>imprimé</a:t>
            </a:r>
            <a:r>
              <a:rPr lang="en-CA" dirty="0"/>
              <a:t> (</a:t>
            </a:r>
            <a:r>
              <a:rPr lang="en-CA" dirty="0" err="1"/>
              <a:t>en</a:t>
            </a:r>
            <a:r>
              <a:rPr lang="en-CA" dirty="0"/>
              <a:t> </a:t>
            </a:r>
            <a:r>
              <a:rPr lang="en-CA" dirty="0" err="1"/>
              <a:t>anglais</a:t>
            </a:r>
            <a:r>
              <a:rPr lang="en-CA" dirty="0"/>
              <a:t> </a:t>
            </a:r>
            <a:r>
              <a:rPr lang="en-CA" dirty="0" err="1"/>
              <a:t>seulement</a:t>
            </a:r>
            <a:r>
              <a:rPr lang="en-CA" dirty="0"/>
              <a:t>) et plus de 3 000 titres </a:t>
            </a:r>
            <a:r>
              <a:rPr lang="en-CA" dirty="0" err="1"/>
              <a:t>en</a:t>
            </a:r>
            <a:r>
              <a:rPr lang="en-CA" dirty="0"/>
              <a:t> </a:t>
            </a:r>
            <a:r>
              <a:rPr lang="en-CA" dirty="0" err="1"/>
              <a:t>français</a:t>
            </a:r>
            <a:r>
              <a:rPr lang="en-CA" dirty="0"/>
              <a:t> </a:t>
            </a:r>
          </a:p>
          <a:p>
            <a:pPr>
              <a:buFont typeface="Arial" panose="020B0604020202020204" pitchFamily="34" charset="0"/>
              <a:buChar char="•"/>
            </a:pPr>
            <a:r>
              <a:rPr lang="en-CA" dirty="0"/>
              <a:t>Collections du CAÉB et de </a:t>
            </a:r>
            <a:r>
              <a:rPr lang="en-CA" dirty="0" err="1"/>
              <a:t>Bookshare</a:t>
            </a:r>
            <a:r>
              <a:rPr lang="en-CA" dirty="0"/>
              <a:t> </a:t>
            </a:r>
            <a:r>
              <a:rPr lang="en-CA" dirty="0" err="1"/>
              <a:t>disponibles</a:t>
            </a:r>
            <a:r>
              <a:rPr lang="en-CA" dirty="0"/>
              <a:t> sur le site Web du CAÉB</a:t>
            </a:r>
          </a:p>
          <a:p>
            <a:pPr>
              <a:buFont typeface="Arial" panose="020B0604020202020204" pitchFamily="34" charset="0"/>
              <a:buChar char="•"/>
            </a:pPr>
            <a:r>
              <a:rPr lang="en-CA" dirty="0"/>
              <a:t>Des magazines de la collection du CAÉB pour les enfants, les adolescents et les </a:t>
            </a:r>
            <a:r>
              <a:rPr lang="en-CA" dirty="0" err="1"/>
              <a:t>adultes</a:t>
            </a:r>
            <a:r>
              <a:rPr lang="en-CA" dirty="0"/>
              <a:t>, </a:t>
            </a:r>
            <a:r>
              <a:rPr lang="en-CA" dirty="0" err="1"/>
              <a:t>en</a:t>
            </a:r>
            <a:r>
              <a:rPr lang="en-CA" dirty="0"/>
              <a:t> </a:t>
            </a:r>
            <a:r>
              <a:rPr lang="en-CA" dirty="0" err="1"/>
              <a:t>anglais</a:t>
            </a:r>
            <a:r>
              <a:rPr lang="en-CA" dirty="0"/>
              <a:t> et </a:t>
            </a:r>
            <a:r>
              <a:rPr lang="en-CA" dirty="0" err="1"/>
              <a:t>français</a:t>
            </a:r>
            <a:endParaRPr lang="en-CA" dirty="0"/>
          </a:p>
          <a:p>
            <a:pPr>
              <a:buFont typeface="Arial" panose="020B0604020202020204" pitchFamily="34" charset="0"/>
              <a:buChar char="•"/>
            </a:pPr>
            <a:r>
              <a:rPr lang="en-CA" dirty="0" err="1"/>
              <a:t>Aucune</a:t>
            </a:r>
            <a:r>
              <a:rPr lang="en-CA" dirty="0"/>
              <a:t> </a:t>
            </a:r>
            <a:r>
              <a:rPr lang="en-CA" dirty="0" err="1"/>
              <a:t>preuve</a:t>
            </a:r>
            <a:r>
              <a:rPr lang="en-CA" dirty="0"/>
              <a:t> </a:t>
            </a:r>
            <a:r>
              <a:rPr lang="en-CA" dirty="0" err="1"/>
              <a:t>d’invalidité</a:t>
            </a:r>
            <a:r>
              <a:rPr lang="en-CA" dirty="0"/>
              <a:t> </a:t>
            </a:r>
            <a:r>
              <a:rPr lang="en-CA" dirty="0" err="1"/>
              <a:t>demandé</a:t>
            </a:r>
            <a:r>
              <a:rPr lang="en-CA" dirty="0"/>
              <a:t> par le CAÉB, </a:t>
            </a:r>
            <a:r>
              <a:rPr lang="en-CA" dirty="0" err="1"/>
              <a:t>contrairement</a:t>
            </a:r>
            <a:r>
              <a:rPr lang="en-CA" dirty="0"/>
              <a:t> à </a:t>
            </a:r>
            <a:r>
              <a:rPr lang="en-CA" dirty="0" err="1"/>
              <a:t>Bookshare</a:t>
            </a:r>
            <a:endParaRPr lang="en-CA" dirty="0"/>
          </a:p>
          <a:p>
            <a:pPr>
              <a:buFont typeface="Arial" panose="020B0604020202020204" pitchFamily="34" charset="0"/>
              <a:buChar char="•"/>
            </a:pPr>
            <a:r>
              <a:rPr lang="en-CA" dirty="0"/>
              <a:t>Des succès de </a:t>
            </a:r>
            <a:r>
              <a:rPr lang="en-CA" dirty="0" err="1"/>
              <a:t>librairie</a:t>
            </a:r>
            <a:r>
              <a:rPr lang="en-CA" dirty="0"/>
              <a:t>, des titres </a:t>
            </a:r>
            <a:r>
              <a:rPr lang="en-CA" dirty="0" err="1"/>
              <a:t>populaires</a:t>
            </a:r>
            <a:r>
              <a:rPr lang="en-CA" dirty="0"/>
              <a:t>, des series, des livres </a:t>
            </a:r>
            <a:r>
              <a:rPr lang="en-CA" dirty="0" err="1"/>
              <a:t>pédagogiques</a:t>
            </a:r>
            <a:r>
              <a:rPr lang="en-CA" dirty="0"/>
              <a:t> – le </a:t>
            </a:r>
            <a:r>
              <a:rPr lang="en-CA" dirty="0" err="1"/>
              <a:t>nombre</a:t>
            </a:r>
            <a:r>
              <a:rPr lang="en-CA" dirty="0"/>
              <a:t> </a:t>
            </a:r>
            <a:r>
              <a:rPr lang="en-CA" dirty="0" err="1"/>
              <a:t>d’ouvrages</a:t>
            </a:r>
            <a:r>
              <a:rPr lang="en-CA" dirty="0"/>
              <a:t> et </a:t>
            </a:r>
            <a:r>
              <a:rPr lang="en-CA" dirty="0" err="1"/>
              <a:t>en</a:t>
            </a:r>
            <a:r>
              <a:rPr lang="en-CA" dirty="0"/>
              <a:t> </a:t>
            </a:r>
            <a:r>
              <a:rPr lang="en-CA" dirty="0" err="1"/>
              <a:t>hausse</a:t>
            </a:r>
            <a:r>
              <a:rPr lang="en-CA" dirty="0"/>
              <a:t> grâce à </a:t>
            </a:r>
            <a:r>
              <a:rPr lang="en-CA" dirty="0" err="1"/>
              <a:t>nos</a:t>
            </a:r>
            <a:r>
              <a:rPr lang="en-CA" dirty="0"/>
              <a:t> accords avec des </a:t>
            </a:r>
            <a:r>
              <a:rPr lang="en-CA" dirty="0" err="1"/>
              <a:t>éditeurs</a:t>
            </a:r>
            <a:r>
              <a:rPr lang="en-CA" dirty="0"/>
              <a:t> </a:t>
            </a:r>
            <a:r>
              <a:rPr lang="en-CA" dirty="0" err="1"/>
              <a:t>comme</a:t>
            </a:r>
            <a:r>
              <a:rPr lang="en-CA" dirty="0"/>
              <a:t> Penguin Random House Canada et </a:t>
            </a:r>
            <a:r>
              <a:rPr lang="en-CA" dirty="0" err="1"/>
              <a:t>aussi</a:t>
            </a:r>
            <a:r>
              <a:rPr lang="en-CA" dirty="0"/>
              <a:t>, bien </a:t>
            </a:r>
            <a:r>
              <a:rPr lang="en-CA" dirty="0" err="1"/>
              <a:t>sûr</a:t>
            </a:r>
            <a:r>
              <a:rPr lang="en-CA" dirty="0"/>
              <a:t>, à cause de </a:t>
            </a:r>
            <a:r>
              <a:rPr lang="en-CA" dirty="0" err="1"/>
              <a:t>notre</a:t>
            </a:r>
            <a:r>
              <a:rPr lang="en-CA" dirty="0"/>
              <a:t> entente et </a:t>
            </a:r>
            <a:r>
              <a:rPr lang="en-CA" dirty="0" err="1"/>
              <a:t>échange</a:t>
            </a:r>
            <a:r>
              <a:rPr lang="en-CA" dirty="0"/>
              <a:t> de titres avec la </a:t>
            </a:r>
            <a:r>
              <a:rPr lang="en-CA" dirty="0" err="1"/>
              <a:t>BAnQ</a:t>
            </a:r>
            <a:endParaRPr lang="en-CA" dirty="0"/>
          </a:p>
          <a:p>
            <a:pPr>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472018D5-5C3B-4661-99E7-0C94F2897B83}"/>
              </a:ext>
            </a:extLst>
          </p:cNvPr>
          <p:cNvSpPr>
            <a:spLocks noGrp="1"/>
          </p:cNvSpPr>
          <p:nvPr>
            <p:ph type="sldNum" sz="quarter" idx="12"/>
          </p:nvPr>
        </p:nvSpPr>
        <p:spPr/>
        <p:txBody>
          <a:bodyPr/>
          <a:lstStyle/>
          <a:p>
            <a:fld id="{1E48F109-2205-4335-ADB4-60C0795F12BC}" type="slidenum">
              <a:rPr lang="en-CA" smtClean="0"/>
              <a:t>22</a:t>
            </a:fld>
            <a:endParaRPr lang="en-CA" dirty="0"/>
          </a:p>
        </p:txBody>
      </p:sp>
    </p:spTree>
    <p:extLst>
      <p:ext uri="{BB962C8B-B14F-4D97-AF65-F5344CB8AC3E}">
        <p14:creationId xmlns:p14="http://schemas.microsoft.com/office/powerpoint/2010/main" val="164596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902D-8E7C-4BB5-9F21-523CDC8A5C51}"/>
              </a:ext>
            </a:extLst>
          </p:cNvPr>
          <p:cNvSpPr>
            <a:spLocks noGrp="1"/>
          </p:cNvSpPr>
          <p:nvPr>
            <p:ph type="title"/>
          </p:nvPr>
        </p:nvSpPr>
        <p:spPr/>
        <p:txBody>
          <a:bodyPr/>
          <a:lstStyle/>
          <a:p>
            <a:r>
              <a:rPr lang="en-CA" dirty="0"/>
              <a:t>Formats</a:t>
            </a:r>
            <a:br>
              <a:rPr lang="en-CA" dirty="0"/>
            </a:br>
            <a:endParaRPr lang="en-CA" dirty="0"/>
          </a:p>
        </p:txBody>
      </p:sp>
      <p:sp>
        <p:nvSpPr>
          <p:cNvPr id="3" name="Content Placeholder 2">
            <a:extLst>
              <a:ext uri="{FF2B5EF4-FFF2-40B4-BE49-F238E27FC236}">
                <a16:creationId xmlns:a16="http://schemas.microsoft.com/office/drawing/2014/main" id="{2DD8A84D-74C2-42D8-ADFF-063DAAEEEB1D}"/>
              </a:ext>
            </a:extLst>
          </p:cNvPr>
          <p:cNvSpPr>
            <a:spLocks noGrp="1"/>
          </p:cNvSpPr>
          <p:nvPr>
            <p:ph idx="1"/>
          </p:nvPr>
        </p:nvSpPr>
        <p:spPr/>
        <p:txBody>
          <a:bodyPr>
            <a:normAutofit/>
          </a:bodyPr>
          <a:lstStyle/>
          <a:p>
            <a:pPr marL="0" indent="0">
              <a:buNone/>
            </a:pPr>
            <a:r>
              <a:rPr lang="en-CA" sz="2800" dirty="0"/>
              <a:t>Le CAÉB met à </a:t>
            </a:r>
            <a:r>
              <a:rPr lang="en-CA" sz="2800" dirty="0" err="1"/>
              <a:t>votre</a:t>
            </a:r>
            <a:r>
              <a:rPr lang="en-CA" sz="2800" dirty="0"/>
              <a:t> disposition les formats </a:t>
            </a:r>
            <a:r>
              <a:rPr lang="en-CA" sz="2800" dirty="0" err="1"/>
              <a:t>suivants</a:t>
            </a:r>
            <a:r>
              <a:rPr lang="en-CA" sz="2800" dirty="0"/>
              <a:t>:</a:t>
            </a:r>
            <a:endParaRPr lang="en-CA" sz="2800" dirty="0">
              <a:latin typeface="+mn-lt"/>
              <a:ea typeface="+mn-ea"/>
            </a:endParaRPr>
          </a:p>
          <a:p>
            <a:pPr lvl="1"/>
            <a:r>
              <a:rPr lang="en-CA" sz="2600" dirty="0">
                <a:latin typeface="Verdana" panose="020B0604030504040204" pitchFamily="34" charset="0"/>
                <a:ea typeface="Verdana" panose="020B0604030504040204" pitchFamily="34" charset="0"/>
              </a:rPr>
              <a:t>Braille</a:t>
            </a:r>
            <a:endParaRPr lang="en-CA" sz="2600" dirty="0"/>
          </a:p>
          <a:p>
            <a:pPr lvl="1"/>
            <a:r>
              <a:rPr lang="en-CA" sz="2600" dirty="0">
                <a:latin typeface="Verdana" panose="020B0604030504040204" pitchFamily="34" charset="0"/>
                <a:ea typeface="Verdana" panose="020B0604030504040204" pitchFamily="34" charset="0"/>
              </a:rPr>
              <a:t>Livres audios</a:t>
            </a:r>
          </a:p>
          <a:p>
            <a:pPr lvl="1"/>
            <a:r>
              <a:rPr lang="en-CA" sz="2600" dirty="0" err="1">
                <a:latin typeface="Verdana" panose="020B0604030504040204" pitchFamily="34" charset="0"/>
                <a:ea typeface="Verdana" panose="020B0604030504040204" pitchFamily="34" charset="0"/>
              </a:rPr>
              <a:t>Textes</a:t>
            </a:r>
            <a:r>
              <a:rPr lang="en-CA" sz="2600" dirty="0">
                <a:latin typeface="Verdana" panose="020B0604030504040204" pitchFamily="34" charset="0"/>
                <a:ea typeface="Verdana" panose="020B0604030504040204" pitchFamily="34" charset="0"/>
              </a:rPr>
              <a:t> </a:t>
            </a:r>
            <a:r>
              <a:rPr lang="en-CA" sz="2600" dirty="0" err="1">
                <a:latin typeface="Verdana" panose="020B0604030504040204" pitchFamily="34" charset="0"/>
                <a:ea typeface="Verdana" panose="020B0604030504040204" pitchFamily="34" charset="0"/>
              </a:rPr>
              <a:t>électroniques</a:t>
            </a:r>
            <a:r>
              <a:rPr lang="en-CA" sz="2600" dirty="0">
                <a:latin typeface="Verdana" panose="020B0604030504040204" pitchFamily="34" charset="0"/>
                <a:ea typeface="Verdana" panose="020B0604030504040204" pitchFamily="34" charset="0"/>
              </a:rPr>
              <a:t>	</a:t>
            </a:r>
          </a:p>
        </p:txBody>
      </p:sp>
      <p:sp>
        <p:nvSpPr>
          <p:cNvPr id="4" name="Slide Number Placeholder 3">
            <a:extLst>
              <a:ext uri="{FF2B5EF4-FFF2-40B4-BE49-F238E27FC236}">
                <a16:creationId xmlns:a16="http://schemas.microsoft.com/office/drawing/2014/main" id="{8F40BBFD-672A-4523-AA12-88C048048660}"/>
              </a:ext>
            </a:extLst>
          </p:cNvPr>
          <p:cNvSpPr>
            <a:spLocks noGrp="1"/>
          </p:cNvSpPr>
          <p:nvPr>
            <p:ph type="sldNum" sz="quarter" idx="12"/>
          </p:nvPr>
        </p:nvSpPr>
        <p:spPr/>
        <p:txBody>
          <a:bodyPr/>
          <a:lstStyle/>
          <a:p>
            <a:fld id="{1E48F109-2205-4335-ADB4-60C0795F12BC}" type="slidenum">
              <a:rPr lang="en-CA" smtClean="0"/>
              <a:t>23</a:t>
            </a:fld>
            <a:endParaRPr lang="en-CA" dirty="0"/>
          </a:p>
        </p:txBody>
      </p:sp>
    </p:spTree>
    <p:extLst>
      <p:ext uri="{BB962C8B-B14F-4D97-AF65-F5344CB8AC3E}">
        <p14:creationId xmlns:p14="http://schemas.microsoft.com/office/powerpoint/2010/main" val="403078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BD7F-D7D9-48C5-9661-876C3DB7D7F0}"/>
              </a:ext>
            </a:extLst>
          </p:cNvPr>
          <p:cNvSpPr>
            <a:spLocks noGrp="1"/>
          </p:cNvSpPr>
          <p:nvPr>
            <p:ph type="title"/>
          </p:nvPr>
        </p:nvSpPr>
        <p:spPr/>
        <p:txBody>
          <a:bodyPr/>
          <a:lstStyle/>
          <a:p>
            <a:r>
              <a:rPr lang="en-CA" dirty="0"/>
              <a:t>Livres audios et </a:t>
            </a:r>
            <a:r>
              <a:rPr lang="en-CA" dirty="0" err="1"/>
              <a:t>Texte</a:t>
            </a:r>
            <a:r>
              <a:rPr lang="en-CA" dirty="0"/>
              <a:t> </a:t>
            </a:r>
            <a:r>
              <a:rPr lang="en-CA" dirty="0" err="1"/>
              <a:t>électronique</a:t>
            </a:r>
            <a:endParaRPr lang="en-CA" dirty="0"/>
          </a:p>
        </p:txBody>
      </p:sp>
      <p:sp>
        <p:nvSpPr>
          <p:cNvPr id="3" name="Content Placeholder 2">
            <a:extLst>
              <a:ext uri="{FF2B5EF4-FFF2-40B4-BE49-F238E27FC236}">
                <a16:creationId xmlns:a16="http://schemas.microsoft.com/office/drawing/2014/main" id="{7AF0FED4-00FC-4170-A419-55472270DC5A}"/>
              </a:ext>
            </a:extLst>
          </p:cNvPr>
          <p:cNvSpPr>
            <a:spLocks noGrp="1"/>
          </p:cNvSpPr>
          <p:nvPr>
            <p:ph idx="1"/>
          </p:nvPr>
        </p:nvSpPr>
        <p:spPr/>
        <p:txBody>
          <a:bodyPr/>
          <a:lstStyle/>
          <a:p>
            <a:pPr>
              <a:buFont typeface="Arial" panose="020B0604020202020204" pitchFamily="34" charset="0"/>
              <a:buChar char="•"/>
            </a:pPr>
            <a:r>
              <a:rPr lang="en-CA" dirty="0"/>
              <a:t>Livres audios : se consultant </a:t>
            </a:r>
            <a:r>
              <a:rPr lang="en-CA" dirty="0" err="1"/>
              <a:t>directement</a:t>
            </a:r>
            <a:r>
              <a:rPr lang="en-CA" dirty="0"/>
              <a:t> sur </a:t>
            </a:r>
            <a:r>
              <a:rPr lang="en-CA" dirty="0" err="1"/>
              <a:t>votre</a:t>
            </a:r>
            <a:r>
              <a:rPr lang="en-CA" dirty="0"/>
              <a:t> </a:t>
            </a:r>
            <a:r>
              <a:rPr lang="en-CA" dirty="0" err="1"/>
              <a:t>lecteur</a:t>
            </a:r>
            <a:r>
              <a:rPr lang="en-CA" dirty="0"/>
              <a:t> </a:t>
            </a:r>
            <a:r>
              <a:rPr lang="en-CA" dirty="0" err="1"/>
              <a:t>ou</a:t>
            </a:r>
            <a:r>
              <a:rPr lang="en-CA" dirty="0"/>
              <a:t> </a:t>
            </a:r>
            <a:r>
              <a:rPr lang="en-CA" dirty="0" err="1"/>
              <a:t>votre</a:t>
            </a:r>
            <a:r>
              <a:rPr lang="en-CA" dirty="0"/>
              <a:t> </a:t>
            </a:r>
            <a:r>
              <a:rPr lang="en-CA" dirty="0" err="1"/>
              <a:t>appli</a:t>
            </a:r>
            <a:r>
              <a:rPr lang="en-CA" dirty="0"/>
              <a:t> </a:t>
            </a:r>
            <a:r>
              <a:rPr lang="en-CA" dirty="0" err="1"/>
              <a:t>EasyReader</a:t>
            </a:r>
            <a:r>
              <a:rPr lang="en-CA" dirty="0"/>
              <a:t> (format </a:t>
            </a:r>
            <a:r>
              <a:rPr lang="en-CA" dirty="0" err="1"/>
              <a:t>appelé</a:t>
            </a:r>
            <a:r>
              <a:rPr lang="en-CA" dirty="0"/>
              <a:t> </a:t>
            </a:r>
            <a:r>
              <a:rPr lang="en-CA" dirty="0" err="1"/>
              <a:t>Téléchargement</a:t>
            </a:r>
            <a:r>
              <a:rPr lang="en-CA" dirty="0"/>
              <a:t> direct), </a:t>
            </a:r>
            <a:r>
              <a:rPr lang="en-CA" dirty="0" err="1"/>
              <a:t>en</a:t>
            </a:r>
            <a:r>
              <a:rPr lang="en-CA" dirty="0"/>
              <a:t> </a:t>
            </a:r>
            <a:r>
              <a:rPr lang="en-CA" dirty="0" err="1"/>
              <a:t>téléchargeant</a:t>
            </a:r>
            <a:r>
              <a:rPr lang="en-CA" dirty="0"/>
              <a:t> et </a:t>
            </a:r>
            <a:r>
              <a:rPr lang="en-CA" dirty="0" err="1"/>
              <a:t>en</a:t>
            </a:r>
            <a:r>
              <a:rPr lang="en-CA" dirty="0"/>
              <a:t> </a:t>
            </a:r>
            <a:r>
              <a:rPr lang="en-CA" dirty="0" err="1"/>
              <a:t>transférant</a:t>
            </a:r>
            <a:r>
              <a:rPr lang="en-CA" dirty="0"/>
              <a:t> les </a:t>
            </a:r>
            <a:r>
              <a:rPr lang="en-CA" dirty="0" err="1"/>
              <a:t>fichiers</a:t>
            </a:r>
            <a:r>
              <a:rPr lang="en-CA" dirty="0"/>
              <a:t> (sur un </a:t>
            </a:r>
            <a:r>
              <a:rPr lang="en-CA" dirty="0" err="1"/>
              <a:t>ordinateur</a:t>
            </a:r>
            <a:r>
              <a:rPr lang="en-CA" dirty="0"/>
              <a:t> </a:t>
            </a:r>
            <a:r>
              <a:rPr lang="en-CA" dirty="0" err="1"/>
              <a:t>ou</a:t>
            </a:r>
            <a:r>
              <a:rPr lang="en-CA" dirty="0"/>
              <a:t> un </a:t>
            </a:r>
            <a:r>
              <a:rPr lang="en-CA" dirty="0" err="1"/>
              <a:t>lecteur</a:t>
            </a:r>
            <a:r>
              <a:rPr lang="en-CA" dirty="0"/>
              <a:t>) </a:t>
            </a:r>
            <a:r>
              <a:rPr lang="en-CA" dirty="0" err="1"/>
              <a:t>ou</a:t>
            </a:r>
            <a:r>
              <a:rPr lang="en-CA" dirty="0"/>
              <a:t> </a:t>
            </a:r>
            <a:r>
              <a:rPr lang="en-CA" dirty="0" err="1"/>
              <a:t>en</a:t>
            </a:r>
            <a:r>
              <a:rPr lang="en-CA" dirty="0"/>
              <a:t> commandant des CD (</a:t>
            </a:r>
            <a:r>
              <a:rPr lang="en-CA" dirty="0" err="1"/>
              <a:t>lecteur</a:t>
            </a:r>
            <a:r>
              <a:rPr lang="en-CA" dirty="0"/>
              <a:t> DAISY </a:t>
            </a:r>
            <a:r>
              <a:rPr lang="en-CA" dirty="0" err="1"/>
              <a:t>ou</a:t>
            </a:r>
            <a:r>
              <a:rPr lang="en-CA" dirty="0"/>
              <a:t> de CD mp3) par la poste</a:t>
            </a:r>
          </a:p>
          <a:p>
            <a:pPr>
              <a:buFont typeface="Arial" panose="020B0604020202020204" pitchFamily="34" charset="0"/>
              <a:buChar char="•"/>
            </a:pPr>
            <a:r>
              <a:rPr lang="en-CA" dirty="0" err="1"/>
              <a:t>Texte</a:t>
            </a:r>
            <a:r>
              <a:rPr lang="en-CA" dirty="0"/>
              <a:t> </a:t>
            </a:r>
            <a:r>
              <a:rPr lang="en-CA" dirty="0" err="1"/>
              <a:t>électronique</a:t>
            </a:r>
            <a:r>
              <a:rPr lang="en-CA" dirty="0"/>
              <a:t>:</a:t>
            </a:r>
          </a:p>
          <a:p>
            <a:pPr lvl="3">
              <a:buFont typeface="Courier New" panose="02070309020205020404" pitchFamily="49" charset="0"/>
              <a:buChar char="o"/>
            </a:pPr>
            <a:r>
              <a:rPr lang="en-CA" sz="1800" dirty="0" err="1"/>
              <a:t>Téléchargement</a:t>
            </a:r>
            <a:r>
              <a:rPr lang="en-CA" sz="1800" dirty="0"/>
              <a:t> direct sur </a:t>
            </a:r>
            <a:r>
              <a:rPr lang="en-CA" sz="1800" dirty="0" err="1"/>
              <a:t>l’appli</a:t>
            </a:r>
            <a:r>
              <a:rPr lang="en-CA" sz="1800" dirty="0"/>
              <a:t> </a:t>
            </a:r>
            <a:r>
              <a:rPr lang="en-CA" sz="1800" dirty="0" err="1"/>
              <a:t>EasyReader</a:t>
            </a:r>
            <a:r>
              <a:rPr lang="en-CA" sz="1800" dirty="0"/>
              <a:t> </a:t>
            </a:r>
            <a:r>
              <a:rPr lang="en-CA" sz="1800" dirty="0" err="1"/>
              <a:t>ou</a:t>
            </a:r>
            <a:r>
              <a:rPr lang="en-CA" sz="1800" dirty="0"/>
              <a:t> </a:t>
            </a:r>
            <a:r>
              <a:rPr lang="en-CA" sz="1800" dirty="0" err="1"/>
              <a:t>téléchargement</a:t>
            </a:r>
            <a:r>
              <a:rPr lang="en-CA" sz="1800" dirty="0"/>
              <a:t> et </a:t>
            </a:r>
            <a:r>
              <a:rPr lang="en-CA" sz="1800" dirty="0" err="1"/>
              <a:t>transfert</a:t>
            </a:r>
            <a:r>
              <a:rPr lang="en-CA" sz="1800" dirty="0"/>
              <a:t> de </a:t>
            </a:r>
            <a:r>
              <a:rPr lang="en-CA" sz="1800" dirty="0" err="1"/>
              <a:t>fichiers</a:t>
            </a:r>
            <a:r>
              <a:rPr lang="en-CA" sz="1800" dirty="0"/>
              <a:t> sur un </a:t>
            </a:r>
            <a:r>
              <a:rPr lang="en-CA" sz="1800" dirty="0" err="1"/>
              <a:t>ordinateur</a:t>
            </a:r>
            <a:r>
              <a:rPr lang="en-CA" sz="1800" dirty="0"/>
              <a:t> (</a:t>
            </a:r>
            <a:r>
              <a:rPr lang="en-CA" sz="1800" dirty="0" err="1"/>
              <a:t>ou</a:t>
            </a:r>
            <a:r>
              <a:rPr lang="en-CA" sz="1800" dirty="0"/>
              <a:t> un </a:t>
            </a:r>
            <a:r>
              <a:rPr lang="en-CA" sz="1800" dirty="0" err="1"/>
              <a:t>lecteur</a:t>
            </a:r>
            <a:r>
              <a:rPr lang="en-CA" sz="1800" dirty="0"/>
              <a:t>); le </a:t>
            </a:r>
            <a:r>
              <a:rPr lang="en-CA" sz="1800" dirty="0" err="1"/>
              <a:t>texte</a:t>
            </a:r>
            <a:r>
              <a:rPr lang="en-CA" sz="1800" dirty="0"/>
              <a:t> </a:t>
            </a:r>
            <a:r>
              <a:rPr lang="en-CA" sz="1800" dirty="0" err="1"/>
              <a:t>apparaît</a:t>
            </a:r>
            <a:r>
              <a:rPr lang="en-CA" sz="1800" dirty="0"/>
              <a:t> à </a:t>
            </a:r>
            <a:r>
              <a:rPr lang="en-CA" sz="1800" dirty="0" err="1"/>
              <a:t>l’écran</a:t>
            </a:r>
            <a:r>
              <a:rPr lang="en-CA" sz="1800" dirty="0"/>
              <a:t> et la </a:t>
            </a:r>
            <a:r>
              <a:rPr lang="en-CA" sz="1800" dirty="0" err="1"/>
              <a:t>voix</a:t>
            </a:r>
            <a:r>
              <a:rPr lang="en-CA" sz="1800" dirty="0"/>
              <a:t> de </a:t>
            </a:r>
            <a:r>
              <a:rPr lang="en-CA" sz="1800" dirty="0" err="1"/>
              <a:t>l’appli</a:t>
            </a:r>
            <a:r>
              <a:rPr lang="en-CA" sz="1800" dirty="0"/>
              <a:t> </a:t>
            </a:r>
            <a:r>
              <a:rPr lang="en-CA" sz="1800" dirty="0" err="1"/>
              <a:t>ou</a:t>
            </a:r>
            <a:r>
              <a:rPr lang="en-CA" sz="1800" dirty="0"/>
              <a:t> </a:t>
            </a:r>
            <a:r>
              <a:rPr lang="en-CA" sz="1800" dirty="0" err="1"/>
              <a:t>lecteur</a:t>
            </a:r>
            <a:r>
              <a:rPr lang="en-CA" sz="1800" dirty="0"/>
              <a:t> </a:t>
            </a:r>
            <a:r>
              <a:rPr lang="en-CA" sz="1800" dirty="0" err="1"/>
              <a:t>d’écran</a:t>
            </a:r>
            <a:r>
              <a:rPr lang="en-CA" sz="1800" dirty="0"/>
              <a:t> </a:t>
            </a:r>
            <a:r>
              <a:rPr lang="en-CA" sz="1800" dirty="0" err="1"/>
              <a:t>vous</a:t>
            </a:r>
            <a:r>
              <a:rPr lang="en-CA" sz="1800" dirty="0"/>
              <a:t> lit le </a:t>
            </a:r>
            <a:r>
              <a:rPr lang="en-CA" sz="1800" dirty="0" err="1"/>
              <a:t>texte</a:t>
            </a:r>
            <a:r>
              <a:rPr lang="en-CA" sz="1800" dirty="0"/>
              <a:t>.</a:t>
            </a:r>
          </a:p>
          <a:p>
            <a:pPr lvl="3">
              <a:buFont typeface="Courier New" panose="02070309020205020404" pitchFamily="49" charset="0"/>
              <a:buChar char="o"/>
            </a:pPr>
            <a:r>
              <a:rPr lang="en-CA" sz="1800" dirty="0" err="1"/>
              <a:t>Afficheur</a:t>
            </a:r>
            <a:r>
              <a:rPr lang="en-CA" sz="1800" dirty="0"/>
              <a:t> braille : </a:t>
            </a:r>
            <a:r>
              <a:rPr lang="en-CA" sz="1800" dirty="0" err="1"/>
              <a:t>reliez</a:t>
            </a:r>
            <a:r>
              <a:rPr lang="en-CA" sz="1800" dirty="0"/>
              <a:t>-le à </a:t>
            </a:r>
            <a:r>
              <a:rPr lang="en-CA" sz="1800" dirty="0" err="1"/>
              <a:t>votre</a:t>
            </a:r>
            <a:r>
              <a:rPr lang="en-CA" sz="1800" dirty="0"/>
              <a:t> </a:t>
            </a:r>
            <a:r>
              <a:rPr lang="en-CA" sz="1800" dirty="0" err="1"/>
              <a:t>ordinateur</a:t>
            </a:r>
            <a:r>
              <a:rPr lang="en-CA" sz="1800" dirty="0"/>
              <a:t> et </a:t>
            </a:r>
            <a:r>
              <a:rPr lang="en-CA" sz="1800" dirty="0" err="1"/>
              <a:t>lisez</a:t>
            </a:r>
            <a:r>
              <a:rPr lang="en-CA" sz="1800" dirty="0"/>
              <a:t> des </a:t>
            </a:r>
            <a:r>
              <a:rPr lang="en-CA" sz="1800" dirty="0" err="1"/>
              <a:t>textes</a:t>
            </a:r>
            <a:r>
              <a:rPr lang="en-CA" sz="1800" dirty="0"/>
              <a:t> </a:t>
            </a:r>
            <a:r>
              <a:rPr lang="en-CA" sz="1800" dirty="0" err="1"/>
              <a:t>électroniques</a:t>
            </a:r>
            <a:r>
              <a:rPr lang="en-CA" sz="1800" dirty="0"/>
              <a:t>, </a:t>
            </a:r>
            <a:r>
              <a:rPr lang="en-CA" sz="1800" dirty="0" err="1"/>
              <a:t>ou</a:t>
            </a:r>
            <a:r>
              <a:rPr lang="en-CA" sz="1800" dirty="0"/>
              <a:t> </a:t>
            </a:r>
            <a:r>
              <a:rPr lang="en-CA" sz="1800" dirty="0" err="1"/>
              <a:t>chargez</a:t>
            </a:r>
            <a:r>
              <a:rPr lang="en-CA" sz="1800" dirty="0"/>
              <a:t> des </a:t>
            </a:r>
            <a:r>
              <a:rPr lang="en-CA" sz="1800" dirty="0" err="1"/>
              <a:t>textes</a:t>
            </a:r>
            <a:r>
              <a:rPr lang="en-CA" sz="1800" dirty="0"/>
              <a:t> </a:t>
            </a:r>
            <a:r>
              <a:rPr lang="en-CA" sz="1800" dirty="0" err="1"/>
              <a:t>électroniques</a:t>
            </a:r>
            <a:r>
              <a:rPr lang="en-CA" sz="1800" dirty="0"/>
              <a:t> sur </a:t>
            </a:r>
            <a:r>
              <a:rPr lang="en-CA" sz="1800" dirty="0" err="1"/>
              <a:t>l’appli</a:t>
            </a:r>
            <a:r>
              <a:rPr lang="en-CA" sz="1800" dirty="0"/>
              <a:t> </a:t>
            </a:r>
            <a:r>
              <a:rPr lang="en-CA" sz="1800" dirty="0" err="1"/>
              <a:t>EasyReader</a:t>
            </a:r>
            <a:r>
              <a:rPr lang="en-CA" sz="1800" dirty="0"/>
              <a:t> de </a:t>
            </a:r>
            <a:r>
              <a:rPr lang="en-CA" sz="1800" dirty="0" err="1"/>
              <a:t>votre</a:t>
            </a:r>
            <a:r>
              <a:rPr lang="en-CA" sz="1800" dirty="0"/>
              <a:t> </a:t>
            </a:r>
            <a:r>
              <a:rPr lang="en-CA" sz="1800" dirty="0" err="1"/>
              <a:t>téléphone</a:t>
            </a:r>
            <a:r>
              <a:rPr lang="en-CA" sz="1800" dirty="0"/>
              <a:t> intelligent </a:t>
            </a:r>
            <a:r>
              <a:rPr lang="en-CA" sz="1800" dirty="0" err="1"/>
              <a:t>ou</a:t>
            </a:r>
            <a:r>
              <a:rPr lang="en-CA" sz="1800" dirty="0"/>
              <a:t> de </a:t>
            </a:r>
            <a:r>
              <a:rPr lang="en-CA" sz="1800" dirty="0" err="1"/>
              <a:t>votre</a:t>
            </a:r>
            <a:r>
              <a:rPr lang="en-CA" sz="1800" dirty="0"/>
              <a:t> </a:t>
            </a:r>
            <a:r>
              <a:rPr lang="en-CA" sz="1800" dirty="0" err="1"/>
              <a:t>tablette</a:t>
            </a:r>
            <a:r>
              <a:rPr lang="en-CA" sz="1800" dirty="0"/>
              <a:t> et </a:t>
            </a:r>
            <a:r>
              <a:rPr lang="en-CA" sz="1800" dirty="0" err="1"/>
              <a:t>reliez</a:t>
            </a:r>
            <a:r>
              <a:rPr lang="en-CA" sz="1800" dirty="0"/>
              <a:t>-les à </a:t>
            </a:r>
            <a:r>
              <a:rPr lang="en-CA" sz="1800" dirty="0" err="1"/>
              <a:t>votre</a:t>
            </a:r>
            <a:r>
              <a:rPr lang="en-CA" sz="1800" dirty="0"/>
              <a:t> </a:t>
            </a:r>
            <a:r>
              <a:rPr lang="en-CA" sz="1800" dirty="0" err="1"/>
              <a:t>afficheur</a:t>
            </a:r>
            <a:r>
              <a:rPr lang="en-CA" sz="1800" dirty="0"/>
              <a:t> braille</a:t>
            </a:r>
          </a:p>
        </p:txBody>
      </p:sp>
      <p:sp>
        <p:nvSpPr>
          <p:cNvPr id="4" name="Slide Number Placeholder 3">
            <a:extLst>
              <a:ext uri="{FF2B5EF4-FFF2-40B4-BE49-F238E27FC236}">
                <a16:creationId xmlns:a16="http://schemas.microsoft.com/office/drawing/2014/main" id="{9580B201-5808-457E-A752-2B7E06786312}"/>
              </a:ext>
            </a:extLst>
          </p:cNvPr>
          <p:cNvSpPr>
            <a:spLocks noGrp="1"/>
          </p:cNvSpPr>
          <p:nvPr>
            <p:ph type="sldNum" sz="quarter" idx="12"/>
          </p:nvPr>
        </p:nvSpPr>
        <p:spPr/>
        <p:txBody>
          <a:bodyPr/>
          <a:lstStyle/>
          <a:p>
            <a:fld id="{1E48F109-2205-4335-ADB4-60C0795F12BC}" type="slidenum">
              <a:rPr lang="en-CA" smtClean="0"/>
              <a:t>24</a:t>
            </a:fld>
            <a:endParaRPr lang="en-CA" dirty="0"/>
          </a:p>
        </p:txBody>
      </p:sp>
    </p:spTree>
    <p:extLst>
      <p:ext uri="{BB962C8B-B14F-4D97-AF65-F5344CB8AC3E}">
        <p14:creationId xmlns:p14="http://schemas.microsoft.com/office/powerpoint/2010/main" val="188909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30D1-F028-4F5F-90D3-54A4E24DF4A1}"/>
              </a:ext>
            </a:extLst>
          </p:cNvPr>
          <p:cNvSpPr>
            <a:spLocks noGrp="1"/>
          </p:cNvSpPr>
          <p:nvPr>
            <p:ph type="title"/>
          </p:nvPr>
        </p:nvSpPr>
        <p:spPr/>
        <p:txBody>
          <a:bodyPr/>
          <a:lstStyle/>
          <a:p>
            <a:r>
              <a:rPr lang="en-CA" dirty="0"/>
              <a:t>Braille!</a:t>
            </a:r>
          </a:p>
        </p:txBody>
      </p:sp>
      <p:sp>
        <p:nvSpPr>
          <p:cNvPr id="3" name="Content Placeholder 2">
            <a:extLst>
              <a:ext uri="{FF2B5EF4-FFF2-40B4-BE49-F238E27FC236}">
                <a16:creationId xmlns:a16="http://schemas.microsoft.com/office/drawing/2014/main" id="{3FDD3481-7489-4282-9184-171DA9A42A12}"/>
              </a:ext>
            </a:extLst>
          </p:cNvPr>
          <p:cNvSpPr>
            <a:spLocks noGrp="1"/>
          </p:cNvSpPr>
          <p:nvPr>
            <p:ph idx="1"/>
          </p:nvPr>
        </p:nvSpPr>
        <p:spPr/>
        <p:txBody>
          <a:bodyPr>
            <a:normAutofit lnSpcReduction="10000"/>
          </a:bodyPr>
          <a:lstStyle/>
          <a:p>
            <a:pPr>
              <a:buFont typeface="Arial" panose="020B0604020202020204" pitchFamily="34" charset="0"/>
              <a:buChar char="•"/>
            </a:pPr>
            <a:r>
              <a:rPr lang="en-CA" dirty="0"/>
              <a:t> La </a:t>
            </a:r>
            <a:r>
              <a:rPr lang="en-CA" dirty="0" err="1"/>
              <a:t>plupart</a:t>
            </a:r>
            <a:r>
              <a:rPr lang="en-CA" dirty="0"/>
              <a:t> de la collection braille </a:t>
            </a:r>
            <a:r>
              <a:rPr lang="en-CA" dirty="0" err="1"/>
              <a:t>en</a:t>
            </a:r>
            <a:r>
              <a:rPr lang="en-CA" dirty="0"/>
              <a:t> </a:t>
            </a:r>
            <a:r>
              <a:rPr lang="en-CA" dirty="0" err="1"/>
              <a:t>français</a:t>
            </a:r>
            <a:r>
              <a:rPr lang="en-CA" dirty="0"/>
              <a:t> du CAÉB nous </a:t>
            </a:r>
            <a:r>
              <a:rPr lang="en-CA" dirty="0" err="1"/>
              <a:t>viennent</a:t>
            </a:r>
            <a:r>
              <a:rPr lang="en-CA" dirty="0"/>
              <a:t> de la </a:t>
            </a:r>
            <a:r>
              <a:rPr lang="en-CA" dirty="0" err="1"/>
              <a:t>BAnQ</a:t>
            </a:r>
            <a:r>
              <a:rPr lang="en-CA" dirty="0"/>
              <a:t>, </a:t>
            </a:r>
            <a:r>
              <a:rPr lang="en-CA" dirty="0" err="1"/>
              <a:t>ce</a:t>
            </a:r>
            <a:r>
              <a:rPr lang="en-CA" dirty="0"/>
              <a:t> qui </a:t>
            </a:r>
            <a:r>
              <a:rPr lang="en-CA" dirty="0" err="1"/>
              <a:t>donne</a:t>
            </a:r>
            <a:r>
              <a:rPr lang="en-CA" dirty="0"/>
              <a:t> </a:t>
            </a:r>
            <a:r>
              <a:rPr lang="en-CA" dirty="0" err="1"/>
              <a:t>accès</a:t>
            </a:r>
            <a:r>
              <a:rPr lang="en-CA" dirty="0"/>
              <a:t> à </a:t>
            </a:r>
            <a:r>
              <a:rPr lang="en-CA" dirty="0" err="1"/>
              <a:t>leur</a:t>
            </a:r>
            <a:r>
              <a:rPr lang="en-CA" dirty="0"/>
              <a:t> collection pour les francophones </a:t>
            </a:r>
            <a:r>
              <a:rPr lang="en-CA" dirty="0" err="1"/>
              <a:t>en</a:t>
            </a:r>
            <a:r>
              <a:rPr lang="en-CA" dirty="0"/>
              <a:t> dehors du Québec</a:t>
            </a:r>
          </a:p>
          <a:p>
            <a:pPr>
              <a:buFont typeface="Arial" panose="020B0604020202020204" pitchFamily="34" charset="0"/>
              <a:buChar char="•"/>
            </a:pPr>
            <a:r>
              <a:rPr lang="en-CA" dirty="0"/>
              <a:t> La collection du braille </a:t>
            </a:r>
            <a:r>
              <a:rPr lang="en-CA" dirty="0" err="1"/>
              <a:t>imprimé</a:t>
            </a:r>
            <a:r>
              <a:rPr lang="en-CA" dirty="0"/>
              <a:t> (livres pour enfants) du CAÉB </a:t>
            </a:r>
            <a:r>
              <a:rPr lang="en-CA" dirty="0" err="1"/>
              <a:t>est</a:t>
            </a:r>
            <a:r>
              <a:rPr lang="en-CA" dirty="0"/>
              <a:t> </a:t>
            </a:r>
            <a:r>
              <a:rPr lang="en-CA" dirty="0" err="1"/>
              <a:t>en</a:t>
            </a:r>
            <a:r>
              <a:rPr lang="en-CA" dirty="0"/>
              <a:t> </a:t>
            </a:r>
            <a:r>
              <a:rPr lang="en-CA" dirty="0" err="1"/>
              <a:t>anglais</a:t>
            </a:r>
            <a:r>
              <a:rPr lang="en-CA" dirty="0"/>
              <a:t> </a:t>
            </a:r>
            <a:r>
              <a:rPr lang="en-CA" dirty="0" err="1"/>
              <a:t>seulement</a:t>
            </a:r>
            <a:r>
              <a:rPr lang="en-CA" dirty="0"/>
              <a:t>. </a:t>
            </a:r>
            <a:r>
              <a:rPr lang="en-CA" dirty="0" err="1"/>
              <a:t>Pourtant</a:t>
            </a:r>
            <a:r>
              <a:rPr lang="en-CA" dirty="0"/>
              <a:t> il </a:t>
            </a:r>
            <a:r>
              <a:rPr lang="en-CA" dirty="0" err="1"/>
              <a:t>est</a:t>
            </a:r>
            <a:r>
              <a:rPr lang="en-CA" dirty="0"/>
              <a:t> possible </a:t>
            </a:r>
            <a:r>
              <a:rPr lang="en-CA" dirty="0" err="1"/>
              <a:t>d’avoir</a:t>
            </a:r>
            <a:r>
              <a:rPr lang="en-CA" dirty="0"/>
              <a:t> </a:t>
            </a:r>
            <a:r>
              <a:rPr lang="en-CA" dirty="0" err="1"/>
              <a:t>accès</a:t>
            </a:r>
            <a:r>
              <a:rPr lang="en-CA" dirty="0"/>
              <a:t> à la collection du braille </a:t>
            </a:r>
            <a:r>
              <a:rPr lang="en-CA" dirty="0" err="1"/>
              <a:t>imprimé</a:t>
            </a:r>
            <a:r>
              <a:rPr lang="en-CA" dirty="0"/>
              <a:t> de la </a:t>
            </a:r>
            <a:r>
              <a:rPr lang="en-CA" dirty="0" err="1"/>
              <a:t>BAnQ</a:t>
            </a:r>
            <a:r>
              <a:rPr lang="en-CA" dirty="0"/>
              <a:t> par </a:t>
            </a:r>
            <a:r>
              <a:rPr lang="en-CA" dirty="0" err="1"/>
              <a:t>moyen</a:t>
            </a:r>
            <a:r>
              <a:rPr lang="en-CA" dirty="0"/>
              <a:t> des </a:t>
            </a:r>
            <a:r>
              <a:rPr lang="en-CA" dirty="0" err="1"/>
              <a:t>prêts</a:t>
            </a:r>
            <a:r>
              <a:rPr lang="en-CA" dirty="0"/>
              <a:t> </a:t>
            </a:r>
            <a:r>
              <a:rPr lang="en-CA"/>
              <a:t>entre bibliothèques </a:t>
            </a:r>
            <a:r>
              <a:rPr lang="en-CA" dirty="0"/>
              <a:t>de </a:t>
            </a:r>
            <a:r>
              <a:rPr lang="en-CA" dirty="0" err="1"/>
              <a:t>votre</a:t>
            </a:r>
            <a:r>
              <a:rPr lang="en-CA" dirty="0"/>
              <a:t> </a:t>
            </a:r>
            <a:r>
              <a:rPr lang="en-CA" dirty="0" err="1"/>
              <a:t>bibliothèque</a:t>
            </a:r>
            <a:r>
              <a:rPr lang="en-CA" dirty="0"/>
              <a:t> </a:t>
            </a:r>
            <a:r>
              <a:rPr lang="en-CA" dirty="0" err="1"/>
              <a:t>publique</a:t>
            </a:r>
            <a:r>
              <a:rPr lang="en-CA" dirty="0"/>
              <a:t> </a:t>
            </a:r>
            <a:r>
              <a:rPr lang="en-CA" dirty="0" err="1"/>
              <a:t>si</a:t>
            </a:r>
            <a:r>
              <a:rPr lang="en-CA" dirty="0"/>
              <a:t> </a:t>
            </a:r>
            <a:r>
              <a:rPr lang="en-CA" dirty="0" err="1"/>
              <a:t>vous</a:t>
            </a:r>
            <a:r>
              <a:rPr lang="en-CA" dirty="0"/>
              <a:t> </a:t>
            </a:r>
            <a:r>
              <a:rPr lang="en-CA" dirty="0" err="1"/>
              <a:t>habitez</a:t>
            </a:r>
            <a:r>
              <a:rPr lang="en-CA" dirty="0"/>
              <a:t> </a:t>
            </a:r>
            <a:r>
              <a:rPr lang="en-CA" dirty="0" err="1"/>
              <a:t>en</a:t>
            </a:r>
            <a:r>
              <a:rPr lang="en-CA" dirty="0"/>
              <a:t> dehors du Québec</a:t>
            </a:r>
          </a:p>
          <a:p>
            <a:pPr>
              <a:buFont typeface="Arial" panose="020B0604020202020204" pitchFamily="34" charset="0"/>
              <a:buChar char="•"/>
            </a:pPr>
            <a:r>
              <a:rPr lang="en-CA" dirty="0"/>
              <a:t> La collection de </a:t>
            </a:r>
            <a:r>
              <a:rPr lang="en-CA" dirty="0" err="1"/>
              <a:t>Bookshare</a:t>
            </a:r>
            <a:r>
              <a:rPr lang="en-CA" dirty="0"/>
              <a:t>, disponible sur le site Web du CAÉB, </a:t>
            </a:r>
            <a:r>
              <a:rPr lang="en-CA" dirty="0" err="1"/>
              <a:t>donne</a:t>
            </a:r>
            <a:r>
              <a:rPr lang="en-CA" dirty="0"/>
              <a:t> </a:t>
            </a:r>
            <a:r>
              <a:rPr lang="en-CA" dirty="0" err="1"/>
              <a:t>accès</a:t>
            </a:r>
            <a:r>
              <a:rPr lang="en-CA" dirty="0"/>
              <a:t> à plus de 2 600 titres </a:t>
            </a:r>
            <a:r>
              <a:rPr lang="en-CA" dirty="0" err="1"/>
              <a:t>français</a:t>
            </a:r>
            <a:r>
              <a:rPr lang="en-CA" dirty="0"/>
              <a:t> </a:t>
            </a:r>
            <a:r>
              <a:rPr lang="en-CA" dirty="0" err="1"/>
              <a:t>en</a:t>
            </a:r>
            <a:r>
              <a:rPr lang="en-CA" dirty="0"/>
              <a:t> braille </a:t>
            </a:r>
            <a:r>
              <a:rPr lang="en-CA" dirty="0" err="1"/>
              <a:t>abrégé</a:t>
            </a:r>
            <a:endParaRPr lang="en-CA" dirty="0"/>
          </a:p>
          <a:p>
            <a:pPr>
              <a:buFont typeface="Arial" panose="020B0604020202020204" pitchFamily="34" charset="0"/>
              <a:buChar char="•"/>
            </a:pPr>
            <a:r>
              <a:rPr lang="en-CA" dirty="0"/>
              <a:t> Braille </a:t>
            </a:r>
            <a:r>
              <a:rPr lang="en-CA" dirty="0" err="1"/>
              <a:t>en</a:t>
            </a:r>
            <a:r>
              <a:rPr lang="en-CA" dirty="0"/>
              <a:t> format physique : </a:t>
            </a:r>
            <a:r>
              <a:rPr lang="en-CA" dirty="0" err="1"/>
              <a:t>imprimé</a:t>
            </a:r>
            <a:r>
              <a:rPr lang="en-CA" dirty="0"/>
              <a:t> sur </a:t>
            </a:r>
            <a:r>
              <a:rPr lang="en-CA" dirty="0" err="1"/>
              <a:t>demande</a:t>
            </a:r>
            <a:r>
              <a:rPr lang="en-CA" dirty="0"/>
              <a:t> et </a:t>
            </a:r>
            <a:r>
              <a:rPr lang="en-CA" dirty="0" err="1"/>
              <a:t>posté</a:t>
            </a:r>
            <a:r>
              <a:rPr lang="en-CA" dirty="0"/>
              <a:t> à </a:t>
            </a:r>
            <a:r>
              <a:rPr lang="en-CA" dirty="0" err="1"/>
              <a:t>votre</a:t>
            </a:r>
            <a:r>
              <a:rPr lang="en-CA" dirty="0"/>
              <a:t> domicile (</a:t>
            </a:r>
            <a:r>
              <a:rPr lang="en-CA" dirty="0" err="1"/>
              <a:t>aucun</a:t>
            </a:r>
            <a:r>
              <a:rPr lang="en-CA" dirty="0"/>
              <a:t> retour </a:t>
            </a:r>
            <a:r>
              <a:rPr lang="en-CA" dirty="0" err="1"/>
              <a:t>requis</a:t>
            </a:r>
            <a:r>
              <a:rPr lang="en-CA" dirty="0"/>
              <a:t>)</a:t>
            </a:r>
          </a:p>
          <a:p>
            <a:pPr>
              <a:buFont typeface="Arial" panose="020B0604020202020204" pitchFamily="34" charset="0"/>
              <a:buChar char="•"/>
            </a:pPr>
            <a:r>
              <a:rPr lang="en-CA" dirty="0"/>
              <a:t> </a:t>
            </a:r>
            <a:r>
              <a:rPr lang="en-CA" dirty="0" err="1"/>
              <a:t>Découvrez</a:t>
            </a:r>
            <a:r>
              <a:rPr lang="en-CA" dirty="0"/>
              <a:t> les nouveaux titres </a:t>
            </a:r>
            <a:r>
              <a:rPr lang="en-CA" dirty="0" err="1"/>
              <a:t>en</a:t>
            </a:r>
            <a:r>
              <a:rPr lang="en-CA" dirty="0"/>
              <a:t> braille </a:t>
            </a:r>
            <a:r>
              <a:rPr lang="en-CA" dirty="0" err="1"/>
              <a:t>ajoutés</a:t>
            </a:r>
            <a:r>
              <a:rPr lang="en-CA" dirty="0"/>
              <a:t> à la collection </a:t>
            </a:r>
            <a:r>
              <a:rPr lang="en-CA" dirty="0" err="1"/>
              <a:t>en</a:t>
            </a:r>
            <a:r>
              <a:rPr lang="en-CA" dirty="0"/>
              <a:t> </a:t>
            </a:r>
            <a:r>
              <a:rPr lang="en-CA" dirty="0" err="1"/>
              <a:t>accédant</a:t>
            </a:r>
            <a:r>
              <a:rPr lang="en-CA" dirty="0"/>
              <a:t> à la section </a:t>
            </a:r>
            <a:r>
              <a:rPr lang="en-CA" b="1" dirty="0" err="1"/>
              <a:t>Parcourir</a:t>
            </a:r>
            <a:r>
              <a:rPr lang="en-CA" b="1" dirty="0"/>
              <a:t> les nouveaux titres </a:t>
            </a:r>
            <a:r>
              <a:rPr lang="en-CA" dirty="0"/>
              <a:t>du site Web</a:t>
            </a:r>
            <a:endParaRPr lang="en-CA" b="1" dirty="0"/>
          </a:p>
        </p:txBody>
      </p:sp>
      <p:sp>
        <p:nvSpPr>
          <p:cNvPr id="4" name="Slide Number Placeholder 3">
            <a:extLst>
              <a:ext uri="{FF2B5EF4-FFF2-40B4-BE49-F238E27FC236}">
                <a16:creationId xmlns:a16="http://schemas.microsoft.com/office/drawing/2014/main" id="{9B90C18E-A801-4158-A01D-BB42151910EE}"/>
              </a:ext>
            </a:extLst>
          </p:cNvPr>
          <p:cNvSpPr>
            <a:spLocks noGrp="1"/>
          </p:cNvSpPr>
          <p:nvPr>
            <p:ph type="sldNum" sz="quarter" idx="12"/>
          </p:nvPr>
        </p:nvSpPr>
        <p:spPr/>
        <p:txBody>
          <a:bodyPr/>
          <a:lstStyle/>
          <a:p>
            <a:fld id="{1E48F109-2205-4335-ADB4-60C0795F12BC}" type="slidenum">
              <a:rPr lang="en-CA" smtClean="0"/>
              <a:t>25</a:t>
            </a:fld>
            <a:endParaRPr lang="en-CA" dirty="0"/>
          </a:p>
        </p:txBody>
      </p:sp>
    </p:spTree>
    <p:extLst>
      <p:ext uri="{BB962C8B-B14F-4D97-AF65-F5344CB8AC3E}">
        <p14:creationId xmlns:p14="http://schemas.microsoft.com/office/powerpoint/2010/main" val="3875581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1176-9BFE-439E-AE25-A40228E52B4B}"/>
              </a:ext>
            </a:extLst>
          </p:cNvPr>
          <p:cNvSpPr>
            <a:spLocks noGrp="1"/>
          </p:cNvSpPr>
          <p:nvPr>
            <p:ph type="title"/>
          </p:nvPr>
        </p:nvSpPr>
        <p:spPr/>
        <p:txBody>
          <a:bodyPr/>
          <a:lstStyle/>
          <a:p>
            <a:r>
              <a:rPr lang="en-CA" dirty="0"/>
              <a:t>Braille </a:t>
            </a:r>
            <a:r>
              <a:rPr lang="en-CA" dirty="0" err="1"/>
              <a:t>électronique</a:t>
            </a:r>
            <a:endParaRPr lang="en-CA" dirty="0"/>
          </a:p>
        </p:txBody>
      </p:sp>
      <p:sp>
        <p:nvSpPr>
          <p:cNvPr id="3" name="Content Placeholder 2">
            <a:extLst>
              <a:ext uri="{FF2B5EF4-FFF2-40B4-BE49-F238E27FC236}">
                <a16:creationId xmlns:a16="http://schemas.microsoft.com/office/drawing/2014/main" id="{4002C1F5-882C-4405-9ABA-E09DD4F2BD94}"/>
              </a:ext>
            </a:extLst>
          </p:cNvPr>
          <p:cNvSpPr>
            <a:spLocks noGrp="1"/>
          </p:cNvSpPr>
          <p:nvPr>
            <p:ph idx="1"/>
          </p:nvPr>
        </p:nvSpPr>
        <p:spPr/>
        <p:txBody>
          <a:bodyPr/>
          <a:lstStyle/>
          <a:p>
            <a:pPr>
              <a:buFont typeface="Arial" panose="020B0604020202020204" pitchFamily="34" charset="0"/>
              <a:buChar char="•"/>
            </a:pPr>
            <a:r>
              <a:rPr lang="en-CA" dirty="0"/>
              <a:t> </a:t>
            </a:r>
            <a:r>
              <a:rPr lang="en-CA" sz="2400" dirty="0"/>
              <a:t>Braille </a:t>
            </a:r>
            <a:r>
              <a:rPr lang="en-CA" sz="2400" dirty="0" err="1"/>
              <a:t>abrégé</a:t>
            </a:r>
            <a:r>
              <a:rPr lang="en-CA" sz="2400" dirty="0"/>
              <a:t> et integral</a:t>
            </a:r>
          </a:p>
          <a:p>
            <a:pPr>
              <a:buFont typeface="Arial" panose="020B0604020202020204" pitchFamily="34" charset="0"/>
              <a:buChar char="•"/>
            </a:pPr>
            <a:r>
              <a:rPr lang="en-CA" sz="2400" dirty="0"/>
              <a:t> </a:t>
            </a:r>
            <a:r>
              <a:rPr lang="en-CA" sz="2400" dirty="0" err="1"/>
              <a:t>Tous</a:t>
            </a:r>
            <a:r>
              <a:rPr lang="en-CA" sz="2400" dirty="0"/>
              <a:t> les </a:t>
            </a:r>
            <a:r>
              <a:rPr lang="en-CA" sz="2400" dirty="0" err="1"/>
              <a:t>fichiers</a:t>
            </a:r>
            <a:r>
              <a:rPr lang="en-CA" sz="2400" dirty="0"/>
              <a:t> .</a:t>
            </a:r>
            <a:r>
              <a:rPr lang="en-CA" sz="2400" dirty="0" err="1"/>
              <a:t>brf</a:t>
            </a:r>
            <a:endParaRPr lang="en-CA" sz="2400" dirty="0"/>
          </a:p>
          <a:p>
            <a:pPr>
              <a:buFont typeface="Arial" panose="020B0604020202020204" pitchFamily="34" charset="0"/>
              <a:buChar char="•"/>
            </a:pPr>
            <a:r>
              <a:rPr lang="en-CA" sz="2400" dirty="0"/>
              <a:t> </a:t>
            </a:r>
            <a:r>
              <a:rPr lang="en-CA" sz="2400" dirty="0" err="1"/>
              <a:t>Téléchargez</a:t>
            </a:r>
            <a:r>
              <a:rPr lang="en-CA" sz="2400" dirty="0"/>
              <a:t> des </a:t>
            </a:r>
            <a:r>
              <a:rPr lang="en-CA" sz="2400" dirty="0" err="1"/>
              <a:t>fichiers</a:t>
            </a:r>
            <a:r>
              <a:rPr lang="en-CA" sz="2400" dirty="0"/>
              <a:t> et </a:t>
            </a:r>
            <a:r>
              <a:rPr lang="en-CA" sz="2400" dirty="0" err="1"/>
              <a:t>transférez</a:t>
            </a:r>
            <a:r>
              <a:rPr lang="en-CA" sz="2400" dirty="0"/>
              <a:t>-les sur un </a:t>
            </a:r>
            <a:r>
              <a:rPr lang="en-CA" sz="2400" dirty="0" err="1"/>
              <a:t>afficheur</a:t>
            </a:r>
            <a:r>
              <a:rPr lang="en-CA" sz="2400" dirty="0"/>
              <a:t> braille</a:t>
            </a:r>
          </a:p>
          <a:p>
            <a:pPr>
              <a:buFont typeface="Arial" panose="020B0604020202020204" pitchFamily="34" charset="0"/>
              <a:buChar char="•"/>
            </a:pPr>
            <a:r>
              <a:rPr lang="en-CA" sz="2400" dirty="0"/>
              <a:t> </a:t>
            </a:r>
            <a:r>
              <a:rPr lang="en-CA" sz="2400" dirty="0" err="1"/>
              <a:t>Choisissez</a:t>
            </a:r>
            <a:r>
              <a:rPr lang="en-CA" sz="2400" dirty="0"/>
              <a:t> le format </a:t>
            </a:r>
            <a:r>
              <a:rPr lang="en-CA" sz="2400" dirty="0" err="1"/>
              <a:t>texte</a:t>
            </a:r>
            <a:r>
              <a:rPr lang="en-CA" sz="2400" dirty="0"/>
              <a:t> DAISY, </a:t>
            </a:r>
            <a:r>
              <a:rPr lang="en-CA" sz="2400" dirty="0" err="1"/>
              <a:t>utilisez</a:t>
            </a:r>
            <a:r>
              <a:rPr lang="en-CA" sz="2400" dirty="0"/>
              <a:t> le </a:t>
            </a:r>
            <a:r>
              <a:rPr lang="en-CA" sz="2400" dirty="0" err="1"/>
              <a:t>Téléchargement</a:t>
            </a:r>
            <a:r>
              <a:rPr lang="en-CA" sz="2400" dirty="0"/>
              <a:t> direct </a:t>
            </a:r>
            <a:r>
              <a:rPr lang="en-CA" sz="2400" dirty="0" err="1"/>
              <a:t>puis</a:t>
            </a:r>
            <a:r>
              <a:rPr lang="en-CA" sz="2400" dirty="0"/>
              <a:t> </a:t>
            </a:r>
            <a:r>
              <a:rPr lang="en-CA" sz="2400" dirty="0" err="1"/>
              <a:t>ouvrez</a:t>
            </a:r>
            <a:r>
              <a:rPr lang="en-CA" sz="2400" dirty="0"/>
              <a:t> le </a:t>
            </a:r>
            <a:r>
              <a:rPr lang="en-CA" sz="2400" dirty="0" err="1"/>
              <a:t>fichier</a:t>
            </a:r>
            <a:r>
              <a:rPr lang="en-CA" sz="2400" dirty="0"/>
              <a:t> dans </a:t>
            </a:r>
            <a:r>
              <a:rPr lang="en-CA" sz="2400" dirty="0" err="1"/>
              <a:t>l’appli</a:t>
            </a:r>
            <a:r>
              <a:rPr lang="en-CA" sz="2400" dirty="0"/>
              <a:t> </a:t>
            </a:r>
            <a:r>
              <a:rPr lang="en-CA" sz="2400" dirty="0" err="1"/>
              <a:t>EasyReader</a:t>
            </a:r>
            <a:r>
              <a:rPr lang="en-CA" sz="2400" dirty="0"/>
              <a:t>, </a:t>
            </a:r>
            <a:r>
              <a:rPr lang="en-CA" sz="2400" dirty="0" err="1"/>
              <a:t>reliée</a:t>
            </a:r>
            <a:r>
              <a:rPr lang="en-CA" sz="2400" dirty="0"/>
              <a:t> à un </a:t>
            </a:r>
            <a:r>
              <a:rPr lang="en-CA" sz="2400" dirty="0" err="1"/>
              <a:t>afficheur</a:t>
            </a:r>
            <a:r>
              <a:rPr lang="en-CA" sz="2400" dirty="0"/>
              <a:t> braille. </a:t>
            </a:r>
            <a:r>
              <a:rPr lang="en-CA" sz="2400" dirty="0" err="1"/>
              <a:t>Vous</a:t>
            </a:r>
            <a:r>
              <a:rPr lang="en-CA" sz="2400" dirty="0"/>
              <a:t> </a:t>
            </a:r>
            <a:r>
              <a:rPr lang="en-CA" sz="2400" dirty="0" err="1"/>
              <a:t>pouvez</a:t>
            </a:r>
            <a:r>
              <a:rPr lang="en-CA" sz="2400" dirty="0"/>
              <a:t> </a:t>
            </a:r>
            <a:r>
              <a:rPr lang="en-CA" sz="2400" dirty="0" err="1"/>
              <a:t>également</a:t>
            </a:r>
            <a:r>
              <a:rPr lang="en-CA" sz="2400" dirty="0"/>
              <a:t> </a:t>
            </a:r>
            <a:r>
              <a:rPr lang="en-CA" sz="2400" dirty="0" err="1"/>
              <a:t>télécharger</a:t>
            </a:r>
            <a:r>
              <a:rPr lang="en-CA" sz="2400" dirty="0"/>
              <a:t> EPUB, enregister le </a:t>
            </a:r>
            <a:r>
              <a:rPr lang="en-CA" sz="2400" dirty="0" err="1"/>
              <a:t>fichier</a:t>
            </a:r>
            <a:r>
              <a:rPr lang="en-CA" sz="2400" dirty="0"/>
              <a:t> et </a:t>
            </a:r>
            <a:r>
              <a:rPr lang="en-CA" sz="2400" dirty="0" err="1"/>
              <a:t>l’ouvrir</a:t>
            </a:r>
            <a:r>
              <a:rPr lang="en-CA" sz="2400" dirty="0"/>
              <a:t> dans un </a:t>
            </a:r>
            <a:r>
              <a:rPr lang="en-CA" sz="2400" dirty="0" err="1"/>
              <a:t>afficheur</a:t>
            </a:r>
            <a:r>
              <a:rPr lang="en-CA" sz="2400" dirty="0"/>
              <a:t> braille.</a:t>
            </a:r>
          </a:p>
        </p:txBody>
      </p:sp>
      <p:sp>
        <p:nvSpPr>
          <p:cNvPr id="4" name="Slide Number Placeholder 3">
            <a:extLst>
              <a:ext uri="{FF2B5EF4-FFF2-40B4-BE49-F238E27FC236}">
                <a16:creationId xmlns:a16="http://schemas.microsoft.com/office/drawing/2014/main" id="{B1F30E9F-0663-437C-A380-8E5288B921B5}"/>
              </a:ext>
            </a:extLst>
          </p:cNvPr>
          <p:cNvSpPr>
            <a:spLocks noGrp="1"/>
          </p:cNvSpPr>
          <p:nvPr>
            <p:ph type="sldNum" sz="quarter" idx="12"/>
          </p:nvPr>
        </p:nvSpPr>
        <p:spPr/>
        <p:txBody>
          <a:bodyPr/>
          <a:lstStyle/>
          <a:p>
            <a:fld id="{1E48F109-2205-4335-ADB4-60C0795F12BC}" type="slidenum">
              <a:rPr lang="en-CA" smtClean="0"/>
              <a:t>26</a:t>
            </a:fld>
            <a:endParaRPr lang="en-CA" dirty="0"/>
          </a:p>
        </p:txBody>
      </p:sp>
    </p:spTree>
    <p:extLst>
      <p:ext uri="{BB962C8B-B14F-4D97-AF65-F5344CB8AC3E}">
        <p14:creationId xmlns:p14="http://schemas.microsoft.com/office/powerpoint/2010/main" val="214202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2372-06DA-451A-8621-585D8E25BF8C}"/>
              </a:ext>
            </a:extLst>
          </p:cNvPr>
          <p:cNvSpPr>
            <a:spLocks noGrp="1"/>
          </p:cNvSpPr>
          <p:nvPr>
            <p:ph type="title"/>
          </p:nvPr>
        </p:nvSpPr>
        <p:spPr/>
        <p:txBody>
          <a:bodyPr/>
          <a:lstStyle/>
          <a:p>
            <a:r>
              <a:rPr lang="en-CA" dirty="0"/>
              <a:t>Pour les </a:t>
            </a:r>
            <a:r>
              <a:rPr lang="en-CA" dirty="0" err="1"/>
              <a:t>éducateurs</a:t>
            </a:r>
            <a:r>
              <a:rPr lang="en-CA" dirty="0"/>
              <a:t>/</a:t>
            </a:r>
            <a:r>
              <a:rPr lang="en-CA" dirty="0" err="1"/>
              <a:t>enseignants</a:t>
            </a:r>
            <a:endParaRPr lang="en-CA" dirty="0"/>
          </a:p>
        </p:txBody>
      </p:sp>
      <p:sp>
        <p:nvSpPr>
          <p:cNvPr id="3" name="Content Placeholder 2">
            <a:extLst>
              <a:ext uri="{FF2B5EF4-FFF2-40B4-BE49-F238E27FC236}">
                <a16:creationId xmlns:a16="http://schemas.microsoft.com/office/drawing/2014/main" id="{96CA1E18-FE9C-4F6A-B1DA-1DF8D2E8B4BA}"/>
              </a:ext>
            </a:extLst>
          </p:cNvPr>
          <p:cNvSpPr>
            <a:spLocks noGrp="1"/>
          </p:cNvSpPr>
          <p:nvPr>
            <p:ph idx="1"/>
          </p:nvPr>
        </p:nvSpPr>
        <p:spPr/>
        <p:txBody>
          <a:bodyPr/>
          <a:lstStyle/>
          <a:p>
            <a:pPr>
              <a:buFont typeface="Arial" panose="020B0604020202020204" pitchFamily="34" charset="0"/>
              <a:buChar char="•"/>
            </a:pPr>
            <a:r>
              <a:rPr lang="fr-FR" dirty="0"/>
              <a:t> Le Programme d’accès des enseignants du CAÉB propose un accès gratuit aux collections du CAÉB et de </a:t>
            </a:r>
            <a:r>
              <a:rPr lang="fr-FR" dirty="0" err="1"/>
              <a:t>Bookshare</a:t>
            </a:r>
            <a:r>
              <a:rPr lang="fr-FR" dirty="0"/>
              <a:t> </a:t>
            </a:r>
            <a:r>
              <a:rPr lang="fr-FR" b="0" i="0" dirty="0">
                <a:solidFill>
                  <a:srgbClr val="212121"/>
                </a:solidFill>
                <a:effectLst/>
                <a:latin typeface="Arial" panose="020B0604020202020204" pitchFamily="34" charset="0"/>
              </a:rPr>
              <a:t>aux enseignants canadiens des niveaux préscolaire à postsecondaire qui soutiennent des élèves ou des étudiants incapables de lire les imprimés.</a:t>
            </a:r>
          </a:p>
          <a:p>
            <a:pPr>
              <a:buFont typeface="Arial" panose="020B0604020202020204" pitchFamily="34" charset="0"/>
              <a:buChar char="•"/>
            </a:pPr>
            <a:r>
              <a:rPr lang="fr-FR" dirty="0">
                <a:solidFill>
                  <a:srgbClr val="212121"/>
                </a:solidFill>
                <a:latin typeface="Arial" panose="020B0604020202020204" pitchFamily="34" charset="0"/>
              </a:rPr>
              <a:t> Pour vous inscrire tout ce qu’il vous faut c’est une carte de bibliothèque d’une bibliothèque publique, membre du CAÉB, ou si vous êtes au Québec, une carte de la BAnQ</a:t>
            </a:r>
          </a:p>
          <a:p>
            <a:pPr>
              <a:buFont typeface="Arial" panose="020B0604020202020204" pitchFamily="34" charset="0"/>
              <a:buChar char="•"/>
            </a:pPr>
            <a:r>
              <a:rPr lang="fr-FR" dirty="0">
                <a:solidFill>
                  <a:srgbClr val="212121"/>
                </a:solidFill>
                <a:latin typeface="Arial" panose="020B0604020202020204" pitchFamily="34" charset="0"/>
              </a:rPr>
              <a:t>Vous aurez accès à tous les formats de substitutions de notre catalogue, formats physiques et formats numériques (y inclus notre collection de livres braille) de la part des élèves/étudiants qui sont incapables de lire les imprimés</a:t>
            </a:r>
          </a:p>
          <a:p>
            <a:pPr marL="0" indent="0">
              <a:buNone/>
            </a:pPr>
            <a:r>
              <a:rPr lang="fr-FR" dirty="0">
                <a:solidFill>
                  <a:srgbClr val="212121"/>
                </a:solidFill>
                <a:latin typeface="Arial" panose="020B0604020202020204" pitchFamily="34" charset="0"/>
              </a:rPr>
              <a:t>Pour plus d’informations et pour trouver le formulaire d’inscription consultez la page </a:t>
            </a:r>
            <a:r>
              <a:rPr lang="fr-FR" dirty="0">
                <a:solidFill>
                  <a:srgbClr val="212121"/>
                </a:solidFill>
                <a:latin typeface="Arial" panose="020B0604020202020204" pitchFamily="34" charset="0"/>
                <a:hlinkClick r:id="rId3"/>
              </a:rPr>
              <a:t>Éducateurs</a:t>
            </a:r>
            <a:r>
              <a:rPr lang="fr-FR" dirty="0">
                <a:solidFill>
                  <a:srgbClr val="212121"/>
                </a:solidFill>
                <a:latin typeface="Arial" panose="020B0604020202020204" pitchFamily="34" charset="0"/>
              </a:rPr>
              <a:t> de notre site Web.</a:t>
            </a:r>
            <a:endParaRPr lang="en-CA" dirty="0"/>
          </a:p>
        </p:txBody>
      </p:sp>
      <p:sp>
        <p:nvSpPr>
          <p:cNvPr id="4" name="Slide Number Placeholder 3">
            <a:extLst>
              <a:ext uri="{FF2B5EF4-FFF2-40B4-BE49-F238E27FC236}">
                <a16:creationId xmlns:a16="http://schemas.microsoft.com/office/drawing/2014/main" id="{45D11711-4E8F-40B6-B863-CBC44A5A4FE2}"/>
              </a:ext>
            </a:extLst>
          </p:cNvPr>
          <p:cNvSpPr>
            <a:spLocks noGrp="1"/>
          </p:cNvSpPr>
          <p:nvPr>
            <p:ph type="sldNum" sz="quarter" idx="12"/>
          </p:nvPr>
        </p:nvSpPr>
        <p:spPr/>
        <p:txBody>
          <a:bodyPr/>
          <a:lstStyle/>
          <a:p>
            <a:fld id="{1E48F109-2205-4335-ADB4-60C0795F12BC}" type="slidenum">
              <a:rPr lang="en-CA" smtClean="0"/>
              <a:t>27</a:t>
            </a:fld>
            <a:endParaRPr lang="en-CA" dirty="0"/>
          </a:p>
        </p:txBody>
      </p:sp>
    </p:spTree>
    <p:extLst>
      <p:ext uri="{BB962C8B-B14F-4D97-AF65-F5344CB8AC3E}">
        <p14:creationId xmlns:p14="http://schemas.microsoft.com/office/powerpoint/2010/main" val="996731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AD3D-A8E9-4DF5-BF93-DCC968D9206F}"/>
              </a:ext>
            </a:extLst>
          </p:cNvPr>
          <p:cNvSpPr>
            <a:spLocks noGrp="1"/>
          </p:cNvSpPr>
          <p:nvPr>
            <p:ph type="title"/>
          </p:nvPr>
        </p:nvSpPr>
        <p:spPr/>
        <p:txBody>
          <a:bodyPr/>
          <a:lstStyle/>
          <a:p>
            <a:r>
              <a:rPr lang="en-CA" dirty="0"/>
              <a:t>Pour </a:t>
            </a:r>
            <a:r>
              <a:rPr lang="en-CA" dirty="0" err="1"/>
              <a:t>contacter</a:t>
            </a:r>
            <a:r>
              <a:rPr lang="en-CA" dirty="0"/>
              <a:t> le CAÉB</a:t>
            </a:r>
          </a:p>
        </p:txBody>
      </p:sp>
      <p:sp>
        <p:nvSpPr>
          <p:cNvPr id="3" name="Content Placeholder 2">
            <a:extLst>
              <a:ext uri="{FF2B5EF4-FFF2-40B4-BE49-F238E27FC236}">
                <a16:creationId xmlns:a16="http://schemas.microsoft.com/office/drawing/2014/main" id="{44573169-3380-40BB-87F3-A2ADA6C4DFDE}"/>
              </a:ext>
            </a:extLst>
          </p:cNvPr>
          <p:cNvSpPr>
            <a:spLocks noGrp="1"/>
          </p:cNvSpPr>
          <p:nvPr>
            <p:ph idx="1"/>
          </p:nvPr>
        </p:nvSpPr>
        <p:spPr/>
        <p:txBody>
          <a:bodyPr/>
          <a:lstStyle/>
          <a:p>
            <a:pPr>
              <a:buFont typeface="Arial" panose="020B0604020202020204" pitchFamily="34" charset="0"/>
              <a:buChar char="•"/>
            </a:pPr>
            <a:r>
              <a:rPr lang="en-CA" dirty="0"/>
              <a:t> Pour les </a:t>
            </a:r>
            <a:r>
              <a:rPr lang="en-CA" dirty="0" err="1"/>
              <a:t>abonnés</a:t>
            </a:r>
            <a:r>
              <a:rPr lang="en-CA" dirty="0"/>
              <a:t>/clients du CAÉB </a:t>
            </a:r>
            <a:r>
              <a:rPr lang="en-CA" dirty="0" err="1"/>
              <a:t>vous</a:t>
            </a:r>
            <a:r>
              <a:rPr lang="en-CA" dirty="0"/>
              <a:t> </a:t>
            </a:r>
            <a:r>
              <a:rPr lang="en-CA" dirty="0" err="1"/>
              <a:t>pouvez</a:t>
            </a:r>
            <a:r>
              <a:rPr lang="en-CA" dirty="0"/>
              <a:t> </a:t>
            </a:r>
            <a:r>
              <a:rPr lang="en-CA" dirty="0" err="1"/>
              <a:t>communiquer</a:t>
            </a:r>
            <a:r>
              <a:rPr lang="en-CA" dirty="0"/>
              <a:t> avec le Centre de Contact pour </a:t>
            </a:r>
            <a:r>
              <a:rPr lang="en-CA" dirty="0" err="1"/>
              <a:t>toute</a:t>
            </a:r>
            <a:r>
              <a:rPr lang="en-CA" dirty="0"/>
              <a:t> question au </a:t>
            </a:r>
            <a:r>
              <a:rPr lang="en-CA" dirty="0" err="1"/>
              <a:t>sujet</a:t>
            </a:r>
            <a:r>
              <a:rPr lang="en-CA" dirty="0"/>
              <a:t> de </a:t>
            </a:r>
            <a:r>
              <a:rPr lang="en-CA" dirty="0" err="1"/>
              <a:t>votre</a:t>
            </a:r>
            <a:r>
              <a:rPr lang="en-CA" dirty="0"/>
              <a:t> service: </a:t>
            </a:r>
            <a:r>
              <a:rPr lang="en-CA" dirty="0" err="1"/>
              <a:t>changement</a:t>
            </a:r>
            <a:r>
              <a:rPr lang="en-CA" dirty="0"/>
              <a:t> de service, </a:t>
            </a:r>
            <a:r>
              <a:rPr lang="en-CA" dirty="0" err="1"/>
              <a:t>ajouter</a:t>
            </a:r>
            <a:r>
              <a:rPr lang="en-CA" dirty="0"/>
              <a:t> un nouveau service, changer les auteurs, genres, </a:t>
            </a:r>
            <a:r>
              <a:rPr lang="en-CA" dirty="0" err="1"/>
              <a:t>sujets</a:t>
            </a:r>
            <a:r>
              <a:rPr lang="en-CA" dirty="0"/>
              <a:t> dans </a:t>
            </a:r>
            <a:r>
              <a:rPr lang="en-CA" dirty="0" err="1"/>
              <a:t>votre</a:t>
            </a:r>
            <a:r>
              <a:rPr lang="en-CA" dirty="0"/>
              <a:t> </a:t>
            </a:r>
            <a:r>
              <a:rPr lang="en-CA" dirty="0" err="1"/>
              <a:t>profil</a:t>
            </a:r>
            <a:r>
              <a:rPr lang="en-CA" dirty="0"/>
              <a:t> </a:t>
            </a:r>
            <a:r>
              <a:rPr lang="en-CA" dirty="0" err="1"/>
              <a:t>automatique</a:t>
            </a:r>
            <a:r>
              <a:rPr lang="en-CA" dirty="0"/>
              <a:t>, questions </a:t>
            </a:r>
            <a:r>
              <a:rPr lang="en-CA" dirty="0" err="1"/>
              <a:t>portant</a:t>
            </a:r>
            <a:r>
              <a:rPr lang="en-CA" dirty="0"/>
              <a:t> sur </a:t>
            </a:r>
            <a:r>
              <a:rPr lang="en-CA" dirty="0" err="1"/>
              <a:t>votre</a:t>
            </a:r>
            <a:r>
              <a:rPr lang="en-CA" dirty="0"/>
              <a:t> </a:t>
            </a:r>
            <a:r>
              <a:rPr lang="en-CA" dirty="0" err="1"/>
              <a:t>techologie</a:t>
            </a:r>
            <a:r>
              <a:rPr lang="en-CA" dirty="0"/>
              <a:t> de lecture, etc.</a:t>
            </a:r>
          </a:p>
          <a:p>
            <a:pPr lvl="1">
              <a:buFont typeface="Arial" panose="020B0604020202020204" pitchFamily="34" charset="0"/>
              <a:buChar char="•"/>
            </a:pPr>
            <a:r>
              <a:rPr lang="en-CA" dirty="0"/>
              <a:t>1-855-655-2273 / </a:t>
            </a:r>
            <a:r>
              <a:rPr lang="en-CA" dirty="0">
                <a:hlinkClick r:id="rId3"/>
              </a:rPr>
              <a:t>aide@bibliocaeb.ca</a:t>
            </a:r>
            <a:endParaRPr lang="en-CA" dirty="0"/>
          </a:p>
          <a:p>
            <a:pPr>
              <a:buFont typeface="Arial" panose="020B0604020202020204" pitchFamily="34" charset="0"/>
              <a:buChar char="•"/>
            </a:pPr>
            <a:r>
              <a:rPr lang="en-CA" dirty="0"/>
              <a:t> Pour le personnel de </a:t>
            </a:r>
            <a:r>
              <a:rPr lang="en-CA" dirty="0" err="1"/>
              <a:t>bibliothèque</a:t>
            </a:r>
            <a:r>
              <a:rPr lang="en-CA" dirty="0"/>
              <a:t> qui </a:t>
            </a:r>
            <a:r>
              <a:rPr lang="en-CA" dirty="0" err="1"/>
              <a:t>offre</a:t>
            </a:r>
            <a:r>
              <a:rPr lang="en-CA" dirty="0"/>
              <a:t> le service dans </a:t>
            </a:r>
            <a:r>
              <a:rPr lang="en-CA" dirty="0" err="1"/>
              <a:t>leur</a:t>
            </a:r>
            <a:r>
              <a:rPr lang="en-CA" dirty="0"/>
              <a:t> </a:t>
            </a:r>
            <a:r>
              <a:rPr lang="en-CA" dirty="0" err="1"/>
              <a:t>communauté</a:t>
            </a:r>
            <a:r>
              <a:rPr lang="en-CA" dirty="0"/>
              <a:t> </a:t>
            </a:r>
            <a:r>
              <a:rPr lang="en-CA" dirty="0" err="1"/>
              <a:t>vous</a:t>
            </a:r>
            <a:r>
              <a:rPr lang="en-CA" dirty="0"/>
              <a:t> </a:t>
            </a:r>
            <a:r>
              <a:rPr lang="en-CA" dirty="0" err="1"/>
              <a:t>pouvez</a:t>
            </a:r>
            <a:r>
              <a:rPr lang="en-CA" dirty="0"/>
              <a:t> </a:t>
            </a:r>
            <a:r>
              <a:rPr lang="en-CA" dirty="0" err="1"/>
              <a:t>contacter</a:t>
            </a:r>
            <a:r>
              <a:rPr lang="en-CA" dirty="0"/>
              <a:t> le Service aux </a:t>
            </a:r>
            <a:r>
              <a:rPr lang="en-CA" dirty="0" err="1"/>
              <a:t>membres</a:t>
            </a:r>
            <a:r>
              <a:rPr lang="en-CA" dirty="0"/>
              <a:t> du CAÉB:</a:t>
            </a:r>
          </a:p>
          <a:p>
            <a:pPr lvl="1">
              <a:buFont typeface="Arial" panose="020B0604020202020204" pitchFamily="34" charset="0"/>
              <a:buChar char="•"/>
            </a:pPr>
            <a:r>
              <a:rPr lang="en-CA" dirty="0"/>
              <a:t>1-855-655-2273 / </a:t>
            </a:r>
            <a:r>
              <a:rPr lang="en-CA" dirty="0">
                <a:hlinkClick r:id="rId4"/>
              </a:rPr>
              <a:t>membres@bibliocaeb.ca</a:t>
            </a:r>
            <a:endParaRPr lang="en-CA" dirty="0"/>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51E33168-BA8A-4950-9132-976BBEB8326C}"/>
              </a:ext>
            </a:extLst>
          </p:cNvPr>
          <p:cNvSpPr>
            <a:spLocks noGrp="1"/>
          </p:cNvSpPr>
          <p:nvPr>
            <p:ph type="sldNum" sz="quarter" idx="12"/>
          </p:nvPr>
        </p:nvSpPr>
        <p:spPr/>
        <p:txBody>
          <a:bodyPr/>
          <a:lstStyle/>
          <a:p>
            <a:fld id="{1E48F109-2205-4335-ADB4-60C0795F12BC}" type="slidenum">
              <a:rPr lang="en-CA" smtClean="0"/>
              <a:t>28</a:t>
            </a:fld>
            <a:endParaRPr lang="en-CA" dirty="0"/>
          </a:p>
        </p:txBody>
      </p:sp>
    </p:spTree>
    <p:extLst>
      <p:ext uri="{BB962C8B-B14F-4D97-AF65-F5344CB8AC3E}">
        <p14:creationId xmlns:p14="http://schemas.microsoft.com/office/powerpoint/2010/main" val="72962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sz="3600" dirty="0"/>
              <a:t>Qu’est-ce que le Réseau national de services équitables de bibliothèque?</a:t>
            </a:r>
            <a:endParaRPr lang="en-US" sz="3600" dirty="0"/>
          </a:p>
        </p:txBody>
      </p:sp>
      <p:sp>
        <p:nvSpPr>
          <p:cNvPr id="3" name="Content Placeholder 2"/>
          <p:cNvSpPr>
            <a:spLocks noGrp="1"/>
          </p:cNvSpPr>
          <p:nvPr>
            <p:ph idx="1"/>
          </p:nvPr>
        </p:nvSpPr>
        <p:spPr>
          <a:xfrm>
            <a:off x="1162593" y="1932818"/>
            <a:ext cx="10058400" cy="4158016"/>
          </a:xfrm>
        </p:spPr>
        <p:txBody>
          <a:bodyPr>
            <a:normAutofit lnSpcReduction="10000"/>
          </a:bodyPr>
          <a:lstStyle/>
          <a:p>
            <a:pPr lvl="0"/>
            <a:r>
              <a:rPr lang="fr-CA" dirty="0">
                <a:solidFill>
                  <a:schemeClr val="tx1"/>
                </a:solidFill>
                <a:cs typeface="Vani" panose="020B0502040204020203" pitchFamily="18" charset="0"/>
              </a:rPr>
              <a:t>Le Réseau national de services équitables de bibliothèque (RNSEB) est un portail de contenu appartenant aux bibliothèques publiques.</a:t>
            </a:r>
          </a:p>
          <a:p>
            <a:pPr lvl="0"/>
            <a:r>
              <a:rPr lang="fr-CA" dirty="0">
                <a:solidFill>
                  <a:schemeClr val="tx1"/>
                </a:solidFill>
                <a:cs typeface="Vani" panose="020B0502040204020203" pitchFamily="18" charset="0"/>
              </a:rPr>
              <a:t>Vous pouvez vous y inscrire à votre bibliothèque publique locale ou en visitant le site web </a:t>
            </a:r>
            <a:r>
              <a:rPr lang="fr-CA" u="sng" dirty="0">
                <a:solidFill>
                  <a:schemeClr val="tx1"/>
                </a:solidFill>
                <a:cs typeface="Vani" panose="020B0502040204020203" pitchFamily="18" charset="0"/>
                <a:hlinkClick r:id="rId3">
                  <a:extLst>
                    <a:ext uri="{A12FA001-AC4F-418D-AE19-62706E023703}">
                      <ahyp:hlinkClr xmlns:ahyp="http://schemas.microsoft.com/office/drawing/2018/hyperlinkcolor" val="tx"/>
                    </a:ext>
                  </a:extLst>
                </a:hlinkClick>
              </a:rPr>
              <a:t>www.nnels.ca</a:t>
            </a:r>
            <a:r>
              <a:rPr lang="fr-CA" dirty="0">
                <a:solidFill>
                  <a:schemeClr val="tx1"/>
                </a:solidFill>
                <a:cs typeface="Vani" panose="020B0502040204020203" pitchFamily="18" charset="0"/>
              </a:rPr>
              <a:t>.</a:t>
            </a:r>
          </a:p>
          <a:p>
            <a:pPr lvl="0"/>
            <a:r>
              <a:rPr lang="fr-CA" dirty="0">
                <a:solidFill>
                  <a:schemeClr val="tx1"/>
                </a:solidFill>
                <a:cs typeface="Vani" panose="020B0502040204020203" pitchFamily="18" charset="0"/>
              </a:rPr>
              <a:t>Vous aurez d’abord besoin de votre carte de bibliothèque, puis vous devrez cherchez votre bibliothèque publique. Vous devrez enfin ajouter quelques petits détails pour créer votre compte.</a:t>
            </a:r>
          </a:p>
          <a:p>
            <a:pPr lvl="0"/>
            <a:r>
              <a:rPr lang="fr-CA" dirty="0">
                <a:solidFill>
                  <a:schemeClr val="tx1"/>
                </a:solidFill>
                <a:cs typeface="Vani" panose="020B0502040204020203" pitchFamily="18" charset="0"/>
              </a:rPr>
              <a:t>La collection braille a commencé en 2018. Il n’y a donc qu’une dizaine de titres en français, dont plusieurs livres en duo-média.</a:t>
            </a:r>
          </a:p>
          <a:p>
            <a:pPr lvl="0"/>
            <a:r>
              <a:rPr lang="fr-CA" dirty="0">
                <a:solidFill>
                  <a:schemeClr val="tx1"/>
                </a:solidFill>
                <a:cs typeface="Vani" panose="020B0502040204020203" pitchFamily="18" charset="0"/>
              </a:rPr>
              <a:t>Les copies physiques sont offertes dans toutes les bibliothèques publiques au pays grâce au prêt entre bibliothèques.</a:t>
            </a:r>
          </a:p>
          <a:p>
            <a:pPr lvl="0"/>
            <a:r>
              <a:rPr lang="fr-CA" dirty="0">
                <a:solidFill>
                  <a:schemeClr val="tx1"/>
                </a:solidFill>
                <a:effectLst/>
                <a:cs typeface="Vani" panose="020B0502040204020203" pitchFamily="18" charset="0"/>
              </a:rPr>
              <a:t>Vous pouvez également télécharger les copies numériques au </a:t>
            </a:r>
            <a:r>
              <a:rPr lang="fr-CA" u="sng" dirty="0">
                <a:solidFill>
                  <a:schemeClr val="tx1"/>
                </a:solidFill>
                <a:effectLst/>
                <a:cs typeface="Vani" panose="020B0502040204020203" pitchFamily="18" charset="0"/>
                <a:hlinkClick r:id="rId4">
                  <a:extLst>
                    <a:ext uri="{A12FA001-AC4F-418D-AE19-62706E023703}">
                      <ahyp:hlinkClr xmlns:ahyp="http://schemas.microsoft.com/office/drawing/2018/hyperlinkcolor" val="tx"/>
                    </a:ext>
                  </a:extLst>
                </a:hlinkClick>
              </a:rPr>
              <a:t>https://www.nnels.ca</a:t>
            </a:r>
            <a:r>
              <a:rPr lang="fr-CA" u="sng" dirty="0">
                <a:solidFill>
                  <a:schemeClr val="tx1"/>
                </a:solidFill>
                <a:effectLst/>
                <a:cs typeface="Vani" panose="020B0502040204020203" pitchFamily="18" charset="0"/>
              </a:rPr>
              <a:t>.</a:t>
            </a:r>
          </a:p>
        </p:txBody>
      </p:sp>
      <p:sp>
        <p:nvSpPr>
          <p:cNvPr id="4" name="Slide Number Placeholder 3"/>
          <p:cNvSpPr>
            <a:spLocks noGrp="1"/>
          </p:cNvSpPr>
          <p:nvPr>
            <p:ph type="sldNum" sz="quarter" idx="12"/>
          </p:nvPr>
        </p:nvSpPr>
        <p:spPr/>
        <p:txBody>
          <a:bodyPr/>
          <a:lstStyle/>
          <a:p>
            <a:fld id="{1E48F109-2205-4335-ADB4-60C0795F12BC}" type="slidenum">
              <a:rPr lang="en-CA" smtClean="0"/>
              <a:t>29</a:t>
            </a:fld>
            <a:endParaRPr lang="en-CA" dirty="0"/>
          </a:p>
        </p:txBody>
      </p:sp>
    </p:spTree>
    <p:extLst>
      <p:ext uri="{BB962C8B-B14F-4D97-AF65-F5344CB8AC3E}">
        <p14:creationId xmlns:p14="http://schemas.microsoft.com/office/powerpoint/2010/main" val="228590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F25A88A-6FE3-478C-AAFF-1610380E6468}"/>
              </a:ext>
            </a:extLst>
          </p:cNvPr>
          <p:cNvSpPr>
            <a:spLocks noGrp="1"/>
          </p:cNvSpPr>
          <p:nvPr>
            <p:ph type="subTitle" idx="1"/>
          </p:nvPr>
        </p:nvSpPr>
        <p:spPr>
          <a:xfrm>
            <a:off x="1066800" y="170481"/>
            <a:ext cx="10058400" cy="4060556"/>
          </a:xfrm>
        </p:spPr>
        <p:txBody>
          <a:bodyPr>
            <a:normAutofit/>
          </a:bodyPr>
          <a:lstStyle/>
          <a:p>
            <a:r>
              <a:rPr lang="fr-FR" dirty="0"/>
              <a:t>Le comité organisateur de la Journée mondiale du braille reconnaît l’oppression historique du territoire, des cultures et des autochtones dans ce que nous appelons maintenant le Canada. Nous respectons et revendiquons les droits inhérents issus de traités pour tous les Autochtones du pays et nous continuerons d’honorer l’engagement envers l’auto-détermination et la souveraineté que nous avons fait aux nations et aux peuples autochtones. Veuillez prendre quelques instants pour reconnaître le territoire dans lequel se situent vos milieux de vie, de travail et de divertissement.</a:t>
            </a:r>
            <a:endParaRPr lang="en-CA" dirty="0"/>
          </a:p>
        </p:txBody>
      </p:sp>
      <p:sp>
        <p:nvSpPr>
          <p:cNvPr id="4" name="Slide Number Placeholder 3">
            <a:extLst>
              <a:ext uri="{FF2B5EF4-FFF2-40B4-BE49-F238E27FC236}">
                <a16:creationId xmlns:a16="http://schemas.microsoft.com/office/drawing/2014/main" id="{EA998617-FB45-4D0F-B7B6-6B11B30F892F}"/>
              </a:ext>
            </a:extLst>
          </p:cNvPr>
          <p:cNvSpPr>
            <a:spLocks noGrp="1"/>
          </p:cNvSpPr>
          <p:nvPr>
            <p:ph type="sldNum" sz="quarter" idx="12"/>
          </p:nvPr>
        </p:nvSpPr>
        <p:spPr/>
        <p:txBody>
          <a:bodyPr/>
          <a:lstStyle/>
          <a:p>
            <a:fld id="{1E48F109-2205-4335-ADB4-60C0795F12BC}" type="slidenum">
              <a:rPr lang="en-CA" smtClean="0"/>
              <a:t>3</a:t>
            </a:fld>
            <a:endParaRPr lang="en-CA" dirty="0"/>
          </a:p>
        </p:txBody>
      </p:sp>
    </p:spTree>
    <p:extLst>
      <p:ext uri="{BB962C8B-B14F-4D97-AF65-F5344CB8AC3E}">
        <p14:creationId xmlns:p14="http://schemas.microsoft.com/office/powerpoint/2010/main" val="209983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6339-8E1C-4713-86B3-1B8771936FCB}"/>
              </a:ext>
            </a:extLst>
          </p:cNvPr>
          <p:cNvSpPr>
            <a:spLocks noGrp="1"/>
          </p:cNvSpPr>
          <p:nvPr>
            <p:ph type="title"/>
          </p:nvPr>
        </p:nvSpPr>
        <p:spPr/>
        <p:txBody>
          <a:bodyPr/>
          <a:lstStyle/>
          <a:p>
            <a:r>
              <a:rPr lang="en-CA" dirty="0"/>
              <a:t>RNSEB</a:t>
            </a:r>
          </a:p>
        </p:txBody>
      </p:sp>
      <p:sp>
        <p:nvSpPr>
          <p:cNvPr id="3" name="Content Placeholder 2">
            <a:extLst>
              <a:ext uri="{FF2B5EF4-FFF2-40B4-BE49-F238E27FC236}">
                <a16:creationId xmlns:a16="http://schemas.microsoft.com/office/drawing/2014/main" id="{D6D7EAB3-BB1F-42BD-813D-CBA0F5D2FDE3}"/>
              </a:ext>
            </a:extLst>
          </p:cNvPr>
          <p:cNvSpPr>
            <a:spLocks noGrp="1"/>
          </p:cNvSpPr>
          <p:nvPr>
            <p:ph idx="1"/>
          </p:nvPr>
        </p:nvSpPr>
        <p:spPr>
          <a:xfrm>
            <a:off x="1097280" y="1845733"/>
            <a:ext cx="10058400" cy="4105615"/>
          </a:xfrm>
        </p:spPr>
        <p:txBody>
          <a:bodyPr>
            <a:normAutofit/>
          </a:bodyPr>
          <a:lstStyle/>
          <a:p>
            <a:pPr lvl="0"/>
            <a:r>
              <a:rPr lang="fr-CA" sz="2000" dirty="0">
                <a:solidFill>
                  <a:schemeClr val="tx1"/>
                </a:solidFill>
              </a:rPr>
              <a:t>Tous les titres du RNSEB sont transcrits en braille à l’aide d’une intervention humaine et sont offerts en braille abrégé ou en braille intégral.</a:t>
            </a:r>
          </a:p>
          <a:p>
            <a:r>
              <a:rPr lang="fr-CA" sz="2000" dirty="0">
                <a:solidFill>
                  <a:schemeClr val="tx1"/>
                </a:solidFill>
                <a:effectLst/>
              </a:rPr>
              <a:t>Ils sont offerts en français et en anglais.</a:t>
            </a:r>
            <a:endParaRPr lang="fr-CA" dirty="0">
              <a:solidFill>
                <a:schemeClr val="tx1"/>
              </a:solidFill>
            </a:endParaRPr>
          </a:p>
          <a:p>
            <a:pPr lvl="1"/>
            <a:r>
              <a:rPr lang="fr-CA" dirty="0">
                <a:solidFill>
                  <a:schemeClr val="tx1"/>
                </a:solidFill>
                <a:effectLst/>
              </a:rPr>
              <a:t>La plupart de nos nouveaux titres sont le fruit d’une collaboration avec les éditeurs pour les produire en même temps que les publications imprimées.</a:t>
            </a:r>
          </a:p>
          <a:p>
            <a:pPr lvl="0"/>
            <a:r>
              <a:rPr lang="fr-CA" sz="2000" dirty="0">
                <a:solidFill>
                  <a:schemeClr val="tx1"/>
                </a:solidFill>
              </a:rPr>
              <a:t>Notre collection comprend des recueils de poésie</a:t>
            </a:r>
            <a:r>
              <a:rPr lang="fr-CA" sz="2000" dirty="0">
                <a:solidFill>
                  <a:schemeClr val="tx1"/>
                </a:solidFill>
                <a:effectLst/>
              </a:rPr>
              <a:t>, des livres dont vous êtes le héros, des ouvrages pour les adolescents et les adultes, des œuvres de fiction et des ouvrages documentaires, des livres de recettes, des livres en duo-média, des graphiques tactiles et plus encore!</a:t>
            </a:r>
          </a:p>
          <a:p>
            <a:pPr lvl="0"/>
            <a:r>
              <a:rPr lang="fr-CA" sz="2000" dirty="0">
                <a:solidFill>
                  <a:schemeClr val="tx1"/>
                </a:solidFill>
                <a:effectLst/>
              </a:rPr>
              <a:t>Tous nos titres en format </a:t>
            </a:r>
            <a:r>
              <a:rPr lang="fr-CA" sz="2000" dirty="0" err="1">
                <a:solidFill>
                  <a:schemeClr val="tx1"/>
                </a:solidFill>
                <a:effectLst/>
              </a:rPr>
              <a:t>ePUB</a:t>
            </a:r>
            <a:r>
              <a:rPr lang="fr-CA" sz="2000" dirty="0">
                <a:solidFill>
                  <a:schemeClr val="tx1"/>
                </a:solidFill>
                <a:effectLst/>
              </a:rPr>
              <a:t> peuvent être lus à l’aide d’un afficheur braille.</a:t>
            </a:r>
          </a:p>
          <a:p>
            <a:pPr lvl="0"/>
            <a:r>
              <a:rPr lang="fr-CA" sz="2000" dirty="0">
                <a:solidFill>
                  <a:schemeClr val="tx1"/>
                </a:solidFill>
              </a:rPr>
              <a:t>Les usag</a:t>
            </a:r>
            <a:r>
              <a:rPr lang="fr-CA" sz="2000" dirty="0">
                <a:solidFill>
                  <a:schemeClr val="tx1"/>
                </a:solidFill>
                <a:effectLst/>
              </a:rPr>
              <a:t>ers peuvent présenter une demande pour la production de titres.</a:t>
            </a:r>
            <a:endParaRPr lang="fr-CA" dirty="0">
              <a:solidFill>
                <a:schemeClr val="tx1"/>
              </a:solidFill>
            </a:endParaRPr>
          </a:p>
          <a:p>
            <a:endParaRPr lang="en-CA" dirty="0"/>
          </a:p>
        </p:txBody>
      </p:sp>
      <p:sp>
        <p:nvSpPr>
          <p:cNvPr id="4" name="Slide Number Placeholder 3">
            <a:extLst>
              <a:ext uri="{FF2B5EF4-FFF2-40B4-BE49-F238E27FC236}">
                <a16:creationId xmlns:a16="http://schemas.microsoft.com/office/drawing/2014/main" id="{16F4B0B8-C7A4-45C1-8535-D29C36FD6831}"/>
              </a:ext>
            </a:extLst>
          </p:cNvPr>
          <p:cNvSpPr>
            <a:spLocks noGrp="1"/>
          </p:cNvSpPr>
          <p:nvPr>
            <p:ph type="sldNum" sz="quarter" idx="12"/>
          </p:nvPr>
        </p:nvSpPr>
        <p:spPr/>
        <p:txBody>
          <a:bodyPr/>
          <a:lstStyle/>
          <a:p>
            <a:fld id="{1E48F109-2205-4335-ADB4-60C0795F12BC}" type="slidenum">
              <a:rPr lang="en-CA" smtClean="0"/>
              <a:t>30</a:t>
            </a:fld>
            <a:endParaRPr lang="en-CA" dirty="0"/>
          </a:p>
        </p:txBody>
      </p:sp>
    </p:spTree>
    <p:extLst>
      <p:ext uri="{BB962C8B-B14F-4D97-AF65-F5344CB8AC3E}">
        <p14:creationId xmlns:p14="http://schemas.microsoft.com/office/powerpoint/2010/main" val="2186627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F2F9E-4480-47FA-A042-AC0C9D4AF0ED}"/>
              </a:ext>
            </a:extLst>
          </p:cNvPr>
          <p:cNvSpPr>
            <a:spLocks noGrp="1"/>
          </p:cNvSpPr>
          <p:nvPr>
            <p:ph type="subTitle" idx="1"/>
          </p:nvPr>
        </p:nvSpPr>
        <p:spPr>
          <a:xfrm>
            <a:off x="1097280" y="588936"/>
            <a:ext cx="10058400" cy="3580314"/>
          </a:xfrm>
        </p:spPr>
        <p:txBody>
          <a:bodyPr>
            <a:noAutofit/>
          </a:bodyPr>
          <a:lstStyle/>
          <a:p>
            <a:r>
              <a:rPr lang="fr-CA" sz="2200" dirty="0"/>
              <a:t>Au nom de </a:t>
            </a:r>
            <a:r>
              <a:rPr lang="fr-CA" sz="2200" dirty="0">
                <a:effectLst/>
              </a:rPr>
              <a:t>Littératie braille Canada, du Conseil canadien des aveugles, de la Fondation INCA, du Centre d’accès équitable aux bibliothèques, du Réseau national de services équitables de bibliothèque et du Provincial Resource Centre for the </a:t>
            </a:r>
            <a:r>
              <a:rPr lang="fr-CA" sz="2200" dirty="0" err="1">
                <a:effectLst/>
              </a:rPr>
              <a:t>Visually</a:t>
            </a:r>
            <a:r>
              <a:rPr lang="fr-CA" sz="2200" dirty="0">
                <a:effectLst/>
              </a:rPr>
              <a:t> </a:t>
            </a:r>
            <a:r>
              <a:rPr lang="fr-CA" sz="2200" dirty="0" err="1">
                <a:effectLst/>
              </a:rPr>
              <a:t>Impaired</a:t>
            </a:r>
            <a:r>
              <a:rPr lang="fr-CA" sz="2200" dirty="0"/>
              <a:t>, nous vous remercions d’avoir célébré la Journée mondiale du braille avec nous!</a:t>
            </a:r>
          </a:p>
          <a:p>
            <a:r>
              <a:rPr lang="fr-CA" sz="2200" dirty="0"/>
              <a:t>Nous allons maintenant arrêter l’enregistrement et procéder à une courte période de questions et réponses.</a:t>
            </a:r>
          </a:p>
        </p:txBody>
      </p:sp>
      <p:sp>
        <p:nvSpPr>
          <p:cNvPr id="4" name="Slide Number Placeholder 3">
            <a:extLst>
              <a:ext uri="{FF2B5EF4-FFF2-40B4-BE49-F238E27FC236}">
                <a16:creationId xmlns:a16="http://schemas.microsoft.com/office/drawing/2014/main" id="{3A3423BF-6EC5-4D9B-9075-984316917D77}"/>
              </a:ext>
            </a:extLst>
          </p:cNvPr>
          <p:cNvSpPr>
            <a:spLocks noGrp="1"/>
          </p:cNvSpPr>
          <p:nvPr>
            <p:ph type="sldNum" sz="quarter" idx="12"/>
          </p:nvPr>
        </p:nvSpPr>
        <p:spPr>
          <a:xfrm>
            <a:off x="9900458" y="6394472"/>
            <a:ext cx="1312025" cy="365125"/>
          </a:xfrm>
        </p:spPr>
        <p:txBody>
          <a:bodyPr/>
          <a:lstStyle/>
          <a:p>
            <a:fld id="{1E48F109-2205-4335-ADB4-60C0795F12BC}" type="slidenum">
              <a:rPr lang="en-CA" smtClean="0"/>
              <a:t>31</a:t>
            </a:fld>
            <a:endParaRPr lang="en-CA" dirty="0"/>
          </a:p>
        </p:txBody>
      </p:sp>
    </p:spTree>
    <p:extLst>
      <p:ext uri="{BB962C8B-B14F-4D97-AF65-F5344CB8AC3E}">
        <p14:creationId xmlns:p14="http://schemas.microsoft.com/office/powerpoint/2010/main" val="3112184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E6BB-B372-4C74-AC54-EB0665E87AA3}"/>
              </a:ext>
            </a:extLst>
          </p:cNvPr>
          <p:cNvSpPr>
            <a:spLocks noGrp="1"/>
          </p:cNvSpPr>
          <p:nvPr>
            <p:ph type="title"/>
          </p:nvPr>
        </p:nvSpPr>
        <p:spPr>
          <a:xfrm>
            <a:off x="749085" y="220865"/>
            <a:ext cx="10693830" cy="1356217"/>
          </a:xfrm>
        </p:spPr>
        <p:txBody>
          <a:bodyPr>
            <a:noAutofit/>
          </a:bodyPr>
          <a:lstStyle/>
          <a:p>
            <a:r>
              <a:rPr lang="fr-CA" sz="4000" dirty="0"/>
              <a:t>Prochaines activités à venir dans le cadre de la journée mondiale du braille :</a:t>
            </a:r>
          </a:p>
        </p:txBody>
      </p:sp>
      <p:sp>
        <p:nvSpPr>
          <p:cNvPr id="3" name="Content Placeholder 2">
            <a:extLst>
              <a:ext uri="{FF2B5EF4-FFF2-40B4-BE49-F238E27FC236}">
                <a16:creationId xmlns:a16="http://schemas.microsoft.com/office/drawing/2014/main" id="{58D63991-5B16-4AEC-B5B8-A7F5C53EF479}"/>
              </a:ext>
            </a:extLst>
          </p:cNvPr>
          <p:cNvSpPr>
            <a:spLocks noGrp="1"/>
          </p:cNvSpPr>
          <p:nvPr>
            <p:ph idx="1"/>
          </p:nvPr>
        </p:nvSpPr>
        <p:spPr>
          <a:xfrm>
            <a:off x="1097280" y="2075312"/>
            <a:ext cx="10058400" cy="2031795"/>
          </a:xfrm>
        </p:spPr>
        <p:txBody>
          <a:bodyPr>
            <a:normAutofit fontScale="92500" lnSpcReduction="10000"/>
          </a:bodyPr>
          <a:lstStyle/>
          <a:p>
            <a:pPr marL="0" indent="0">
              <a:lnSpc>
                <a:spcPct val="107000"/>
              </a:lnSpc>
              <a:spcBef>
                <a:spcPts val="200"/>
              </a:spcBef>
              <a:buNone/>
            </a:pPr>
            <a:r>
              <a:rPr lang="fr-CA" sz="2000" b="1" dirty="0">
                <a:solidFill>
                  <a:schemeClr val="tx1"/>
                </a:solidFill>
                <a:effectLst/>
                <a:cs typeface="Times New Roman" panose="02020603050405020304" pitchFamily="18" charset="0"/>
              </a:rPr>
              <a:t>Renouveler et repenser les présentations de sensibilisation au braille, en mettant l’accent sur l’équité et l’accessibilité</a:t>
            </a:r>
            <a:endParaRPr lang="en-CA" sz="2000" b="1" dirty="0">
              <a:solidFill>
                <a:schemeClr val="tx1"/>
              </a:solidFill>
              <a:effectLst/>
              <a:cs typeface="Times New Roman" panose="02020603050405020304" pitchFamily="18" charset="0"/>
            </a:endParaRPr>
          </a:p>
          <a:p>
            <a:pPr marL="0" indent="0">
              <a:buNone/>
            </a:pPr>
            <a:r>
              <a:rPr lang="fr-CA" sz="2000" dirty="0">
                <a:solidFill>
                  <a:schemeClr val="tx1"/>
                </a:solidFill>
                <a:effectLst/>
                <a:cs typeface="Times New Roman" panose="02020603050405020304" pitchFamily="18" charset="0"/>
              </a:rPr>
              <a:t>Le jeudi 27 janvier 2022</a:t>
            </a:r>
            <a:endParaRPr lang="en-CA" sz="2000" dirty="0">
              <a:solidFill>
                <a:schemeClr val="tx1"/>
              </a:solidFill>
              <a:effectLst/>
              <a:cs typeface="Times New Roman" panose="02020603050405020304" pitchFamily="18" charset="0"/>
            </a:endParaRPr>
          </a:p>
          <a:p>
            <a:pPr marL="0" indent="0">
              <a:buNone/>
            </a:pPr>
            <a:r>
              <a:rPr lang="fr-CA" sz="2000" dirty="0">
                <a:solidFill>
                  <a:schemeClr val="tx1"/>
                </a:solidFill>
                <a:effectLst/>
                <a:cs typeface="Times New Roman" panose="02020603050405020304" pitchFamily="18" charset="0"/>
              </a:rPr>
              <a:t>10 h heure normale du Pacifique / 11 h heure normale des Rocheuses / 12 h heure normale du Centre / 13 h heure normale de l’Est / 14 h heure normale de l’Atlantique / 14 h 30 heure normale de Terre-Neuve</a:t>
            </a:r>
            <a:endParaRPr lang="en-CA" sz="2000" dirty="0">
              <a:solidFill>
                <a:schemeClr val="tx1"/>
              </a:solidFill>
              <a:effectLst/>
              <a:cs typeface="Times New Roman" panose="02020603050405020304" pitchFamily="18" charset="0"/>
            </a:endParaRPr>
          </a:p>
          <a:p>
            <a:pPr marL="0" indent="0">
              <a:lnSpc>
                <a:spcPct val="100000"/>
              </a:lnSpc>
              <a:buNone/>
            </a:pPr>
            <a:endParaRPr lang="en-CA" dirty="0"/>
          </a:p>
          <a:p>
            <a:pPr marL="0" indent="0">
              <a:lnSpc>
                <a:spcPct val="100000"/>
              </a:lnSpc>
              <a:buNone/>
            </a:pPr>
            <a:endParaRPr lang="en-CA" dirty="0"/>
          </a:p>
          <a:p>
            <a:pPr marL="0" indent="0">
              <a:lnSpc>
                <a:spcPct val="100000"/>
              </a:lnSpc>
              <a:buNone/>
            </a:pPr>
            <a:endParaRPr lang="en-CA" dirty="0"/>
          </a:p>
        </p:txBody>
      </p:sp>
      <p:sp>
        <p:nvSpPr>
          <p:cNvPr id="4" name="Slide Number Placeholder 3">
            <a:extLst>
              <a:ext uri="{FF2B5EF4-FFF2-40B4-BE49-F238E27FC236}">
                <a16:creationId xmlns:a16="http://schemas.microsoft.com/office/drawing/2014/main" id="{DAAB4E47-BA89-4B3F-8C36-EB87DC86B969}"/>
              </a:ext>
            </a:extLst>
          </p:cNvPr>
          <p:cNvSpPr>
            <a:spLocks noGrp="1"/>
          </p:cNvSpPr>
          <p:nvPr>
            <p:ph type="sldNum" sz="quarter" idx="12"/>
          </p:nvPr>
        </p:nvSpPr>
        <p:spPr/>
        <p:txBody>
          <a:bodyPr/>
          <a:lstStyle/>
          <a:p>
            <a:fld id="{1E48F109-2205-4335-ADB4-60C0795F12BC}" type="slidenum">
              <a:rPr lang="en-CA" smtClean="0"/>
              <a:t>32</a:t>
            </a:fld>
            <a:endParaRPr lang="en-CA" dirty="0"/>
          </a:p>
        </p:txBody>
      </p:sp>
    </p:spTree>
    <p:extLst>
      <p:ext uri="{BB962C8B-B14F-4D97-AF65-F5344CB8AC3E}">
        <p14:creationId xmlns:p14="http://schemas.microsoft.com/office/powerpoint/2010/main" val="129610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E58F0-A04E-422A-A6E2-BC3183D5539A}"/>
              </a:ext>
            </a:extLst>
          </p:cNvPr>
          <p:cNvSpPr>
            <a:spLocks noGrp="1"/>
          </p:cNvSpPr>
          <p:nvPr>
            <p:ph type="ctrTitle"/>
          </p:nvPr>
        </p:nvSpPr>
        <p:spPr>
          <a:xfrm>
            <a:off x="1154083" y="826685"/>
            <a:ext cx="10058400" cy="1540828"/>
          </a:xfrm>
        </p:spPr>
        <p:txBody>
          <a:bodyPr>
            <a:normAutofit/>
          </a:bodyPr>
          <a:lstStyle/>
          <a:p>
            <a:r>
              <a:rPr lang="fr-CA" sz="6000" dirty="0"/>
              <a:t>Merci!</a:t>
            </a:r>
          </a:p>
        </p:txBody>
      </p:sp>
      <p:sp>
        <p:nvSpPr>
          <p:cNvPr id="6" name="Subtitle 5">
            <a:extLst>
              <a:ext uri="{FF2B5EF4-FFF2-40B4-BE49-F238E27FC236}">
                <a16:creationId xmlns:a16="http://schemas.microsoft.com/office/drawing/2014/main" id="{E8AF01E3-C734-40BC-BAE0-57DDE2C005BF}"/>
              </a:ext>
            </a:extLst>
          </p:cNvPr>
          <p:cNvSpPr>
            <a:spLocks noGrp="1"/>
          </p:cNvSpPr>
          <p:nvPr>
            <p:ph type="subTitle" idx="1"/>
          </p:nvPr>
        </p:nvSpPr>
        <p:spPr>
          <a:xfrm>
            <a:off x="1075509" y="2650192"/>
            <a:ext cx="10058400" cy="1540828"/>
          </a:xfrm>
        </p:spPr>
        <p:txBody>
          <a:bodyPr>
            <a:normAutofit/>
          </a:bodyPr>
          <a:lstStyle/>
          <a:p>
            <a:r>
              <a:rPr lang="fr-CA" i="1" dirty="0">
                <a:solidFill>
                  <a:schemeClr val="tx1"/>
                </a:solidFill>
              </a:rPr>
              <a:t>« </a:t>
            </a:r>
            <a:r>
              <a:rPr lang="fr-CA" sz="2400" dirty="0">
                <a:solidFill>
                  <a:schemeClr val="tx1"/>
                </a:solidFill>
                <a:effectLst/>
              </a:rPr>
              <a:t>Nous, les aveugles, sommes autant redevables à Louis Braille que l'humanité à Gutenberg. » </a:t>
            </a:r>
            <a:r>
              <a:rPr lang="fr-CA" dirty="0">
                <a:solidFill>
                  <a:schemeClr val="tx1"/>
                </a:solidFill>
              </a:rPr>
              <a:t>– Helen Keller</a:t>
            </a:r>
          </a:p>
        </p:txBody>
      </p:sp>
      <p:sp>
        <p:nvSpPr>
          <p:cNvPr id="4" name="Slide Number Placeholder 3">
            <a:extLst>
              <a:ext uri="{FF2B5EF4-FFF2-40B4-BE49-F238E27FC236}">
                <a16:creationId xmlns:a16="http://schemas.microsoft.com/office/drawing/2014/main" id="{E51BD6C2-942C-44CB-AD64-18DD8B20A7E6}"/>
              </a:ext>
            </a:extLst>
          </p:cNvPr>
          <p:cNvSpPr>
            <a:spLocks noGrp="1"/>
          </p:cNvSpPr>
          <p:nvPr>
            <p:ph type="sldNum" sz="quarter" idx="12"/>
          </p:nvPr>
        </p:nvSpPr>
        <p:spPr/>
        <p:txBody>
          <a:bodyPr/>
          <a:lstStyle/>
          <a:p>
            <a:fld id="{1E48F109-2205-4335-ADB4-60C0795F12BC}" type="slidenum">
              <a:rPr lang="en-CA" smtClean="0"/>
              <a:t>33</a:t>
            </a:fld>
            <a:endParaRPr lang="en-CA" dirty="0"/>
          </a:p>
        </p:txBody>
      </p:sp>
    </p:spTree>
    <p:extLst>
      <p:ext uri="{BB962C8B-B14F-4D97-AF65-F5344CB8AC3E}">
        <p14:creationId xmlns:p14="http://schemas.microsoft.com/office/powerpoint/2010/main" val="403105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83C21-D3F9-4622-BEBA-CF9614F5769A}"/>
              </a:ext>
            </a:extLst>
          </p:cNvPr>
          <p:cNvSpPr>
            <a:spLocks noGrp="1"/>
          </p:cNvSpPr>
          <p:nvPr>
            <p:ph type="ctrTitle"/>
          </p:nvPr>
        </p:nvSpPr>
        <p:spPr>
          <a:xfrm>
            <a:off x="1031967" y="608080"/>
            <a:ext cx="10058400" cy="3507540"/>
          </a:xfrm>
        </p:spPr>
        <p:txBody>
          <a:bodyPr anchor="b">
            <a:noAutofit/>
          </a:bodyPr>
          <a:lstStyle/>
          <a:p>
            <a:r>
              <a:rPr lang="fr-CA" sz="2400" dirty="0">
                <a:effectLst/>
              </a:rPr>
              <a:t>Les membres de Littératie braille Canada, du Conseil canadien des aveugles, de la Fondation INCA, du Centre d’accès équitable aux bibliothèques, du Réseau national de services équitables de bibliothèque et du Provincial Resource Centre for the Visually Impaired ont eu beaucoup de plaisir à travailler ensemble et sont heureux d’offrir cette série d’activités pendant tout le mois de janvier pour célébrer la Journée mondiale du b</a:t>
            </a:r>
            <a:r>
              <a:rPr lang="fr-CA" sz="2400" dirty="0"/>
              <a:t>raille. </a:t>
            </a:r>
            <a:br>
              <a:rPr lang="fr-CA" sz="2400" dirty="0"/>
            </a:br>
            <a:br>
              <a:rPr lang="fr-CA" sz="2400" dirty="0"/>
            </a:br>
            <a:r>
              <a:rPr lang="fr-CA" sz="2400" dirty="0"/>
              <a:t>« </a:t>
            </a:r>
            <a:r>
              <a:rPr lang="fr-CA" sz="2400" dirty="0">
                <a:effectLst/>
                <a:cs typeface="Times New Roman" panose="02020603050405020304" pitchFamily="18" charset="0"/>
              </a:rPr>
              <a:t>L’accès à la communication au sens le plus large est l’accès à la connaissance… Nous devons être traités sur un pied d’égalité – et la communication est le moyen d’y parvenir. Le braille est la connaissance et la connaissance est le pouvoir. »</a:t>
            </a:r>
            <a:r>
              <a:rPr lang="fr-CA" sz="2400" i="1" dirty="0"/>
              <a:t> </a:t>
            </a:r>
            <a:r>
              <a:rPr lang="fr-CA" sz="2400" dirty="0"/>
              <a:t>–</a:t>
            </a:r>
            <a:r>
              <a:rPr lang="fr-CA" sz="2400" i="1" dirty="0"/>
              <a:t> </a:t>
            </a:r>
            <a:r>
              <a:rPr lang="fr-CA" sz="2400" dirty="0"/>
              <a:t>Louis Braille</a:t>
            </a:r>
          </a:p>
        </p:txBody>
      </p:sp>
      <p:sp>
        <p:nvSpPr>
          <p:cNvPr id="4" name="Slide Number Placeholder 3">
            <a:extLst>
              <a:ext uri="{FF2B5EF4-FFF2-40B4-BE49-F238E27FC236}">
                <a16:creationId xmlns:a16="http://schemas.microsoft.com/office/drawing/2014/main" id="{B4654E57-FEAB-4BC8-AE90-DB1670CBB535}"/>
              </a:ext>
            </a:extLst>
          </p:cNvPr>
          <p:cNvSpPr>
            <a:spLocks noGrp="1"/>
          </p:cNvSpPr>
          <p:nvPr>
            <p:ph type="sldNum" sz="quarter" idx="12"/>
          </p:nvPr>
        </p:nvSpPr>
        <p:spPr>
          <a:xfrm>
            <a:off x="9878687" y="6459785"/>
            <a:ext cx="1312025" cy="365125"/>
          </a:xfrm>
        </p:spPr>
        <p:txBody>
          <a:bodyPr/>
          <a:lstStyle/>
          <a:p>
            <a:fld id="{1E48F109-2205-4335-ADB4-60C0795F12BC}" type="slidenum">
              <a:rPr lang="fr-CA" smtClean="0"/>
              <a:t>4</a:t>
            </a:fld>
            <a:endParaRPr lang="fr-CA" dirty="0"/>
          </a:p>
        </p:txBody>
      </p:sp>
    </p:spTree>
    <p:extLst>
      <p:ext uri="{BB962C8B-B14F-4D97-AF65-F5344CB8AC3E}">
        <p14:creationId xmlns:p14="http://schemas.microsoft.com/office/powerpoint/2010/main" val="313208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Ressources en français</a:t>
            </a:r>
            <a:endParaRPr lang="en-US" dirty="0"/>
          </a:p>
        </p:txBody>
      </p:sp>
      <p:sp>
        <p:nvSpPr>
          <p:cNvPr id="3" name="Content Placeholder 2"/>
          <p:cNvSpPr>
            <a:spLocks noGrp="1"/>
          </p:cNvSpPr>
          <p:nvPr>
            <p:ph idx="1"/>
          </p:nvPr>
        </p:nvSpPr>
        <p:spPr>
          <a:xfrm>
            <a:off x="1097280" y="1845734"/>
            <a:ext cx="10058400" cy="4152110"/>
          </a:xfrm>
        </p:spPr>
        <p:txBody>
          <a:bodyPr>
            <a:normAutofit lnSpcReduction="10000"/>
          </a:bodyPr>
          <a:lstStyle/>
          <a:p>
            <a:r>
              <a:rPr lang="fr-CA" dirty="0">
                <a:solidFill>
                  <a:schemeClr val="tx1"/>
                </a:solidFill>
              </a:rPr>
              <a:t> </a:t>
            </a:r>
            <a:r>
              <a:rPr lang="fr-CA" sz="2200" dirty="0">
                <a:solidFill>
                  <a:schemeClr val="tx1"/>
                </a:solidFill>
              </a:rPr>
              <a:t>Sites Web</a:t>
            </a:r>
            <a:endParaRPr lang="en-US" sz="2200" dirty="0">
              <a:solidFill>
                <a:schemeClr val="tx1"/>
              </a:solidFill>
            </a:endParaRPr>
          </a:p>
          <a:p>
            <a:pPr lvl="1"/>
            <a:r>
              <a:rPr lang="fr-CA" sz="2200" u="sng" dirty="0">
                <a:solidFill>
                  <a:schemeClr val="tx1"/>
                </a:solidFill>
                <a:hlinkClick r:id="rId3">
                  <a:extLst>
                    <a:ext uri="{A12FA001-AC4F-418D-AE19-62706E023703}">
                      <ahyp:hlinkClr xmlns:ahyp="http://schemas.microsoft.com/office/drawing/2018/hyperlinkcolor" val="tx"/>
                    </a:ext>
                  </a:extLst>
                </a:hlinkClick>
              </a:rPr>
              <a:t>Enfant Aveugle</a:t>
            </a:r>
            <a:r>
              <a:rPr lang="fr-CA" sz="2200" u="sng" dirty="0">
                <a:solidFill>
                  <a:schemeClr val="tx1"/>
                </a:solidFill>
              </a:rPr>
              <a:t>: </a:t>
            </a:r>
            <a:r>
              <a:rPr lang="fr-CA" sz="2200" u="sng" dirty="0">
                <a:solidFill>
                  <a:schemeClr val="tx1"/>
                </a:solidFill>
                <a:hlinkClick r:id="rId3">
                  <a:extLst>
                    <a:ext uri="{A12FA001-AC4F-418D-AE19-62706E023703}">
                      <ahyp:hlinkClr xmlns:ahyp="http://schemas.microsoft.com/office/drawing/2018/hyperlinkcolor" val="tx"/>
                    </a:ext>
                  </a:extLst>
                </a:hlinkClick>
              </a:rPr>
              <a:t>http://www.enfant-aveugle.com/</a:t>
            </a:r>
            <a:endParaRPr lang="en-US" sz="2200" dirty="0">
              <a:solidFill>
                <a:schemeClr val="tx1"/>
              </a:solidFill>
            </a:endParaRPr>
          </a:p>
          <a:p>
            <a:pPr lvl="1"/>
            <a:r>
              <a:rPr lang="fr-CA" sz="2200" u="sng" dirty="0">
                <a:solidFill>
                  <a:schemeClr val="tx1"/>
                </a:solidFill>
                <a:hlinkClick r:id="rId4">
                  <a:extLst>
                    <a:ext uri="{A12FA001-AC4F-418D-AE19-62706E023703}">
                      <ahyp:hlinkClr xmlns:ahyp="http://schemas.microsoft.com/office/drawing/2018/hyperlinkcolor" val="tx"/>
                    </a:ext>
                  </a:extLst>
                </a:hlinkClick>
              </a:rPr>
              <a:t>Les Doigts Qui Rêvent</a:t>
            </a:r>
            <a:r>
              <a:rPr lang="fr-CA" sz="2200" u="sng" dirty="0">
                <a:solidFill>
                  <a:schemeClr val="tx1"/>
                </a:solidFill>
              </a:rPr>
              <a:t> </a:t>
            </a:r>
            <a:r>
              <a:rPr lang="fr-CA" sz="2200" dirty="0">
                <a:solidFill>
                  <a:schemeClr val="tx1"/>
                </a:solidFill>
              </a:rPr>
              <a:t>Des albums tactiles illustrés pour tous les enfants</a:t>
            </a:r>
            <a:endParaRPr lang="en-US" sz="2200" dirty="0">
              <a:solidFill>
                <a:schemeClr val="tx1"/>
              </a:solidFill>
            </a:endParaRPr>
          </a:p>
          <a:p>
            <a:pPr lvl="1"/>
            <a:r>
              <a:rPr lang="fr-CA" sz="2200" u="sng" dirty="0">
                <a:solidFill>
                  <a:srgbClr val="000000"/>
                </a:solidFill>
                <a:hlinkClick r:id="rId5">
                  <a:extLst>
                    <a:ext uri="{A12FA001-AC4F-418D-AE19-62706E023703}">
                      <ahyp:hlinkClr xmlns:ahyp="http://schemas.microsoft.com/office/drawing/2018/hyperlinkcolor" val="tx"/>
                    </a:ext>
                  </a:extLst>
                </a:hlinkClick>
              </a:rPr>
              <a:t>Abracadabraille</a:t>
            </a:r>
            <a:r>
              <a:rPr lang="fr-CA" sz="2200" u="sng" dirty="0">
                <a:solidFill>
                  <a:schemeClr val="tx1"/>
                </a:solidFill>
                <a:hlinkClick r:id="rId5">
                  <a:extLst>
                    <a:ext uri="{A12FA001-AC4F-418D-AE19-62706E023703}">
                      <ahyp:hlinkClr xmlns:ahyp="http://schemas.microsoft.com/office/drawing/2018/hyperlinkcolor" val="tx"/>
                    </a:ext>
                  </a:extLst>
                </a:hlinkClick>
              </a:rPr>
              <a:t>.org</a:t>
            </a:r>
            <a:r>
              <a:rPr lang="fr-CA" sz="2200" dirty="0">
                <a:solidFill>
                  <a:schemeClr val="tx1"/>
                </a:solidFill>
              </a:rPr>
              <a:t>  Site dédié à la déficience visuelle et à l’enseignement du braille</a:t>
            </a:r>
            <a:endParaRPr lang="en-US" sz="2200" dirty="0">
              <a:solidFill>
                <a:schemeClr val="tx1"/>
              </a:solidFill>
            </a:endParaRPr>
          </a:p>
          <a:p>
            <a:pPr lvl="1"/>
            <a:r>
              <a:rPr lang="fr-CA" sz="2200" u="sng" dirty="0">
                <a:solidFill>
                  <a:schemeClr val="tx1"/>
                </a:solidFill>
              </a:rPr>
              <a:t>Littératie Braille Canada</a:t>
            </a:r>
            <a:r>
              <a:rPr lang="fr-CA" sz="2200" dirty="0">
                <a:solidFill>
                  <a:schemeClr val="tx1"/>
                </a:solidFill>
              </a:rPr>
              <a:t> Promouvoir le braille comme principal média des personnes aveugles</a:t>
            </a:r>
            <a:endParaRPr lang="en-US" sz="2200" dirty="0">
              <a:solidFill>
                <a:schemeClr val="tx1"/>
              </a:solidFill>
            </a:endParaRPr>
          </a:p>
          <a:p>
            <a:r>
              <a:rPr lang="fr-CA" sz="2200" dirty="0">
                <a:solidFill>
                  <a:schemeClr val="tx1"/>
                </a:solidFill>
              </a:rPr>
              <a:t>Financement pour aider à l’acquisition ou à la production de livres en braille de langue française pour enfants:</a:t>
            </a:r>
          </a:p>
          <a:p>
            <a:pPr lvl="1"/>
            <a:r>
              <a:rPr lang="fr-CA" altLang="en-US" sz="2200" dirty="0">
                <a:solidFill>
                  <a:srgbClr val="000000"/>
                </a:solidFill>
                <a:cs typeface="Times New Roman" panose="02020603050405020304" pitchFamily="18" charset="0"/>
                <a:hlinkClick r:id="rId6">
                  <a:extLst>
                    <a:ext uri="{A12FA001-AC4F-418D-AE19-62706E023703}">
                      <ahyp:hlinkClr xmlns:ahyp="http://schemas.microsoft.com/office/drawing/2018/hyperlinkcolor" val="tx"/>
                    </a:ext>
                  </a:extLst>
                </a:hlinkClick>
              </a:rPr>
              <a:t>https</a:t>
            </a:r>
            <a:r>
              <a:rPr lang="fr-CA" altLang="en-US" sz="2200" dirty="0">
                <a:solidFill>
                  <a:schemeClr val="tx1"/>
                </a:solidFill>
                <a:cs typeface="Times New Roman" panose="02020603050405020304" pitchFamily="18" charset="0"/>
                <a:hlinkClick r:id="rId6">
                  <a:extLst>
                    <a:ext uri="{A12FA001-AC4F-418D-AE19-62706E023703}">
                      <ahyp:hlinkClr xmlns:ahyp="http://schemas.microsoft.com/office/drawing/2018/hyperlinkcolor" val="tx"/>
                    </a:ext>
                  </a:extLst>
                </a:hlinkClick>
              </a:rPr>
              <a:t>://www.brailleliteracycanada.ca/fr/news/now-available-funding-to-assist-with-the-acquisition-or-pro</a:t>
            </a:r>
            <a:endParaRPr lang="fr-CA" altLang="en-US" sz="22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1E48F109-2205-4335-ADB4-60C0795F12BC}" type="slidenum">
              <a:rPr lang="en-CA" smtClean="0"/>
              <a:t>5</a:t>
            </a:fld>
            <a:endParaRPr lang="en-CA" dirty="0"/>
          </a:p>
        </p:txBody>
      </p:sp>
      <p:sp>
        <p:nvSpPr>
          <p:cNvPr id="5"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52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Ressources en français</a:t>
            </a:r>
            <a:endParaRPr lang="en-US" dirty="0"/>
          </a:p>
        </p:txBody>
      </p:sp>
      <p:sp>
        <p:nvSpPr>
          <p:cNvPr id="3" name="Content Placeholder 2"/>
          <p:cNvSpPr>
            <a:spLocks noGrp="1"/>
          </p:cNvSpPr>
          <p:nvPr>
            <p:ph idx="1"/>
          </p:nvPr>
        </p:nvSpPr>
        <p:spPr/>
        <p:txBody>
          <a:bodyPr>
            <a:normAutofit/>
          </a:bodyPr>
          <a:lstStyle/>
          <a:p>
            <a:r>
              <a:rPr lang="fr-CA" b="1" u="sng" dirty="0"/>
              <a:t>Service suprarégional de soutien et d’expertise en déficience visuelle : </a:t>
            </a:r>
            <a:r>
              <a:rPr lang="fr-CA" b="1" dirty="0"/>
              <a:t> </a:t>
            </a:r>
            <a:r>
              <a:rPr lang="fr-CA" u="sng" dirty="0">
                <a:hlinkClick r:id="rId3"/>
              </a:rPr>
              <a:t>https://supradv.ca/</a:t>
            </a:r>
            <a:endParaRPr lang="en-US" dirty="0"/>
          </a:p>
          <a:p>
            <a:r>
              <a:rPr lang="fr-CA" b="1" u="sng" dirty="0"/>
              <a:t>l’école Jacques-Ouellette: </a:t>
            </a:r>
            <a:r>
              <a:rPr lang="fr-CA" u="sng" dirty="0">
                <a:hlinkClick r:id="rId4"/>
              </a:rPr>
              <a:t>http://ecolejo.csmv.qc.ca/services/bibliotheque/</a:t>
            </a:r>
            <a:endParaRPr lang="en-US" dirty="0"/>
          </a:p>
          <a:p>
            <a:r>
              <a:rPr lang="fr-CA" b="1" dirty="0"/>
              <a:t>Tactile Vision Graphics: </a:t>
            </a:r>
            <a:r>
              <a:rPr lang="fr-CA" dirty="0"/>
              <a:t>Livres et cartes de souhaits braille et tactiles</a:t>
            </a:r>
            <a:endParaRPr lang="en-US" dirty="0"/>
          </a:p>
          <a:p>
            <a:r>
              <a:rPr lang="fr-CA" b="1" dirty="0"/>
              <a:t>Maxi </a:t>
            </a:r>
            <a:r>
              <a:rPr lang="fr-CA" b="1" dirty="0" err="1"/>
              <a:t>Aids</a:t>
            </a:r>
            <a:r>
              <a:rPr lang="fr-CA" b="1" dirty="0"/>
              <a:t>: </a:t>
            </a:r>
            <a:r>
              <a:rPr lang="fr-CA" dirty="0"/>
              <a:t>Articles de la vie quotidienne de Maxi </a:t>
            </a:r>
            <a:r>
              <a:rPr lang="fr-CA" dirty="0" err="1"/>
              <a:t>Aids</a:t>
            </a:r>
            <a:r>
              <a:rPr lang="fr-CA" dirty="0"/>
              <a:t> </a:t>
            </a:r>
            <a:endParaRPr lang="en-US" dirty="0"/>
          </a:p>
          <a:p>
            <a:r>
              <a:rPr lang="fr-CA" b="1" dirty="0" err="1"/>
              <a:t>Cecitech</a:t>
            </a:r>
            <a:r>
              <a:rPr lang="fr-CA" b="1" dirty="0"/>
              <a:t>: </a:t>
            </a:r>
            <a:r>
              <a:rPr lang="fr-CA" dirty="0"/>
              <a:t>les produits de la technologie adaptée</a:t>
            </a:r>
            <a:endParaRPr lang="en-US" dirty="0"/>
          </a:p>
          <a:p>
            <a:r>
              <a:rPr lang="fr-CA" b="1" dirty="0"/>
              <a:t>Institut Nazareth et Louis-Braille </a:t>
            </a:r>
            <a:endParaRPr lang="en-US" dirty="0"/>
          </a:p>
          <a:p>
            <a:r>
              <a:rPr lang="fr-CA" b="1" dirty="0" err="1"/>
              <a:t>Tactilivres</a:t>
            </a:r>
            <a:r>
              <a:rPr lang="fr-CA" dirty="0"/>
              <a:t> </a:t>
            </a:r>
            <a:endParaRPr lang="en-US" dirty="0"/>
          </a:p>
          <a:p>
            <a:r>
              <a:rPr lang="fr-CA" b="1" dirty="0"/>
              <a:t>Les Yeux de la Montérégie: </a:t>
            </a:r>
            <a:r>
              <a:rPr lang="fr-CA" dirty="0"/>
              <a:t>des jeux adaptés</a:t>
            </a:r>
            <a:endParaRPr lang="en-US" dirty="0"/>
          </a:p>
          <a:p>
            <a:endParaRPr lang="en-US" dirty="0"/>
          </a:p>
        </p:txBody>
      </p:sp>
      <p:sp>
        <p:nvSpPr>
          <p:cNvPr id="4" name="Slide Number Placeholder 3"/>
          <p:cNvSpPr>
            <a:spLocks noGrp="1"/>
          </p:cNvSpPr>
          <p:nvPr>
            <p:ph type="sldNum" sz="quarter" idx="12"/>
          </p:nvPr>
        </p:nvSpPr>
        <p:spPr/>
        <p:txBody>
          <a:bodyPr/>
          <a:lstStyle/>
          <a:p>
            <a:fld id="{1E48F109-2205-4335-ADB4-60C0795F12BC}" type="slidenum">
              <a:rPr lang="en-CA" smtClean="0"/>
              <a:t>6</a:t>
            </a:fld>
            <a:endParaRPr lang="en-CA" dirty="0"/>
          </a:p>
        </p:txBody>
      </p:sp>
    </p:spTree>
    <p:extLst>
      <p:ext uri="{BB962C8B-B14F-4D97-AF65-F5344CB8AC3E}">
        <p14:creationId xmlns:p14="http://schemas.microsoft.com/office/powerpoint/2010/main" val="299334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Ressources en français</a:t>
            </a:r>
            <a:endParaRPr lang="en-US" dirty="0"/>
          </a:p>
        </p:txBody>
      </p:sp>
      <p:sp>
        <p:nvSpPr>
          <p:cNvPr id="3" name="Content Placeholder 2"/>
          <p:cNvSpPr>
            <a:spLocks noGrp="1"/>
          </p:cNvSpPr>
          <p:nvPr>
            <p:ph idx="1"/>
          </p:nvPr>
        </p:nvSpPr>
        <p:spPr/>
        <p:txBody>
          <a:bodyPr/>
          <a:lstStyle/>
          <a:p>
            <a:r>
              <a:rPr lang="en-CA" dirty="0" err="1"/>
              <a:t>En</a:t>
            </a:r>
            <a:r>
              <a:rPr lang="en-CA" dirty="0"/>
              <a:t> France:</a:t>
            </a:r>
          </a:p>
          <a:p>
            <a:r>
              <a:rPr lang="en-CA" dirty="0"/>
              <a:t>Un concerto pour machines à </a:t>
            </a:r>
            <a:r>
              <a:rPr lang="en-CA" dirty="0" err="1"/>
              <a:t>écrire</a:t>
            </a:r>
            <a:r>
              <a:rPr lang="en-CA" dirty="0"/>
              <a:t> </a:t>
            </a:r>
            <a:r>
              <a:rPr lang="en-CA" dirty="0" err="1"/>
              <a:t>en</a:t>
            </a:r>
            <a:r>
              <a:rPr lang="en-CA" dirty="0"/>
              <a:t> braille Perkins</a:t>
            </a:r>
          </a:p>
          <a:p>
            <a:r>
              <a:rPr lang="en-CA" dirty="0">
                <a:hlinkClick r:id="rId3"/>
              </a:rPr>
              <a:t>https://youtu.be/u7M1EFrpQD8</a:t>
            </a:r>
            <a:endParaRPr lang="en-CA" dirty="0"/>
          </a:p>
        </p:txBody>
      </p:sp>
      <p:sp>
        <p:nvSpPr>
          <p:cNvPr id="4" name="Slide Number Placeholder 3"/>
          <p:cNvSpPr>
            <a:spLocks noGrp="1"/>
          </p:cNvSpPr>
          <p:nvPr>
            <p:ph type="sldNum" sz="quarter" idx="12"/>
          </p:nvPr>
        </p:nvSpPr>
        <p:spPr/>
        <p:txBody>
          <a:bodyPr/>
          <a:lstStyle/>
          <a:p>
            <a:fld id="{1E48F109-2205-4335-ADB4-60C0795F12BC}" type="slidenum">
              <a:rPr lang="en-CA" smtClean="0"/>
              <a:t>7</a:t>
            </a:fld>
            <a:endParaRPr lang="en-CA" dirty="0"/>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3676650" y="3566161"/>
            <a:ext cx="3756116" cy="1927982"/>
          </a:xfrm>
          <a:prstGeom prst="rect">
            <a:avLst/>
          </a:prstGeom>
        </p:spPr>
      </p:pic>
    </p:spTree>
    <p:extLst>
      <p:ext uri="{BB962C8B-B14F-4D97-AF65-F5344CB8AC3E}">
        <p14:creationId xmlns:p14="http://schemas.microsoft.com/office/powerpoint/2010/main" val="118543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6D87-D1B3-4E15-BF09-CA5E89287F31}"/>
              </a:ext>
            </a:extLst>
          </p:cNvPr>
          <p:cNvSpPr>
            <a:spLocks noGrp="1"/>
          </p:cNvSpPr>
          <p:nvPr>
            <p:ph type="title"/>
          </p:nvPr>
        </p:nvSpPr>
        <p:spPr/>
        <p:txBody>
          <a:bodyPr/>
          <a:lstStyle/>
          <a:p>
            <a:r>
              <a:rPr lang="en-CA" dirty="0"/>
              <a:t>Service </a:t>
            </a:r>
            <a:r>
              <a:rPr lang="en-CA" dirty="0" err="1"/>
              <a:t>québécois</a:t>
            </a:r>
            <a:r>
              <a:rPr lang="en-CA" dirty="0"/>
              <a:t> du livre </a:t>
            </a:r>
            <a:r>
              <a:rPr lang="en-CA" dirty="0" err="1"/>
              <a:t>adapté</a:t>
            </a:r>
            <a:endParaRPr lang="en-CA" dirty="0"/>
          </a:p>
        </p:txBody>
      </p:sp>
      <p:sp>
        <p:nvSpPr>
          <p:cNvPr id="3" name="Content Placeholder 2">
            <a:extLst>
              <a:ext uri="{FF2B5EF4-FFF2-40B4-BE49-F238E27FC236}">
                <a16:creationId xmlns:a16="http://schemas.microsoft.com/office/drawing/2014/main" id="{2C038D86-7B81-489C-8888-BD0856A4DA91}"/>
              </a:ext>
            </a:extLst>
          </p:cNvPr>
          <p:cNvSpPr>
            <a:spLocks noGrp="1"/>
          </p:cNvSpPr>
          <p:nvPr>
            <p:ph idx="1"/>
          </p:nvPr>
        </p:nvSpPr>
        <p:spPr>
          <a:xfrm>
            <a:off x="1097280" y="2092270"/>
            <a:ext cx="10058400" cy="3776823"/>
          </a:xfrm>
        </p:spPr>
        <p:txBody>
          <a:bodyPr/>
          <a:lstStyle/>
          <a:p>
            <a:pPr marL="0" indent="0">
              <a:buNone/>
            </a:pPr>
            <a:r>
              <a:rPr lang="fr-CA" sz="2800" dirty="0"/>
              <a:t>Un service de bibliothèque adapté aux besoins des personnes ayant une déficience perceptuelle </a:t>
            </a:r>
          </a:p>
          <a:p>
            <a:pPr marL="0" indent="0">
              <a:buNone/>
            </a:pPr>
            <a:r>
              <a:rPr lang="fr-CA" sz="2800" dirty="0"/>
              <a:t>Une collection de livres sonores adaptés et de  livres </a:t>
            </a:r>
            <a:r>
              <a:rPr lang="fr-CA" sz="2800" dirty="0" err="1"/>
              <a:t>enbraille</a:t>
            </a:r>
            <a:r>
              <a:rPr lang="fr-CA" sz="2800" dirty="0"/>
              <a:t> en français </a:t>
            </a:r>
          </a:p>
          <a:p>
            <a:pPr marL="0" indent="0">
              <a:buNone/>
            </a:pPr>
            <a:r>
              <a:rPr lang="fr-CA" sz="2800" dirty="0"/>
              <a:t>Un service de référence sur place et à distance</a:t>
            </a:r>
            <a:endParaRPr lang="en-CA" sz="2800" dirty="0"/>
          </a:p>
        </p:txBody>
      </p:sp>
      <p:sp>
        <p:nvSpPr>
          <p:cNvPr id="4" name="Slide Number Placeholder 3">
            <a:extLst>
              <a:ext uri="{FF2B5EF4-FFF2-40B4-BE49-F238E27FC236}">
                <a16:creationId xmlns:a16="http://schemas.microsoft.com/office/drawing/2014/main" id="{0C263FDD-363E-465E-8EB9-75B5AE6D2391}"/>
              </a:ext>
            </a:extLst>
          </p:cNvPr>
          <p:cNvSpPr>
            <a:spLocks noGrp="1"/>
          </p:cNvSpPr>
          <p:nvPr>
            <p:ph type="sldNum" sz="quarter" idx="12"/>
          </p:nvPr>
        </p:nvSpPr>
        <p:spPr/>
        <p:txBody>
          <a:bodyPr/>
          <a:lstStyle/>
          <a:p>
            <a:fld id="{1E48F109-2205-4335-ADB4-60C0795F12BC}" type="slidenum">
              <a:rPr lang="en-CA" smtClean="0"/>
              <a:t>8</a:t>
            </a:fld>
            <a:endParaRPr lang="en-CA"/>
          </a:p>
        </p:txBody>
      </p:sp>
    </p:spTree>
    <p:extLst>
      <p:ext uri="{BB962C8B-B14F-4D97-AF65-F5344CB8AC3E}">
        <p14:creationId xmlns:p14="http://schemas.microsoft.com/office/powerpoint/2010/main" val="422608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9E5D74C-66C0-46C4-B3B6-FC51CB2BBB29}"/>
              </a:ext>
            </a:extLst>
          </p:cNvPr>
          <p:cNvSpPr>
            <a:spLocks noGrp="1"/>
          </p:cNvSpPr>
          <p:nvPr>
            <p:ph type="title"/>
          </p:nvPr>
        </p:nvSpPr>
        <p:spPr/>
        <p:txBody>
          <a:bodyPr/>
          <a:lstStyle/>
          <a:p>
            <a:r>
              <a:rPr lang="fr-CA" dirty="0"/>
              <a:t>Historique</a:t>
            </a:r>
          </a:p>
        </p:txBody>
      </p:sp>
      <p:sp>
        <p:nvSpPr>
          <p:cNvPr id="6" name="Espace réservé du contenu 5">
            <a:extLst>
              <a:ext uri="{FF2B5EF4-FFF2-40B4-BE49-F238E27FC236}">
                <a16:creationId xmlns:a16="http://schemas.microsoft.com/office/drawing/2014/main" id="{7FD90A1A-6AB8-44DB-8682-761EBF2CF0AD}"/>
              </a:ext>
            </a:extLst>
          </p:cNvPr>
          <p:cNvSpPr>
            <a:spLocks noGrp="1"/>
          </p:cNvSpPr>
          <p:nvPr>
            <p:ph idx="1"/>
          </p:nvPr>
        </p:nvSpPr>
        <p:spPr/>
        <p:txBody>
          <a:bodyPr>
            <a:normAutofit/>
          </a:bodyPr>
          <a:lstStyle/>
          <a:p>
            <a:r>
              <a:rPr lang="fr-CA" sz="2800" b="1" dirty="0"/>
              <a:t>Avant 2001: </a:t>
            </a:r>
            <a:r>
              <a:rPr lang="fr-CA" sz="2800" dirty="0" err="1"/>
              <a:t>Magnéthothèque</a:t>
            </a:r>
            <a:r>
              <a:rPr lang="fr-CA" sz="2800" dirty="0"/>
              <a:t> (maintenant Vues &amp; Voix) &amp; INLB</a:t>
            </a:r>
          </a:p>
          <a:p>
            <a:r>
              <a:rPr lang="fr-CA" sz="2800" b="1" dirty="0"/>
              <a:t>2001-2004: </a:t>
            </a:r>
            <a:r>
              <a:rPr lang="fr-CA" sz="2800" dirty="0"/>
              <a:t>Guichet unique</a:t>
            </a:r>
          </a:p>
          <a:p>
            <a:r>
              <a:rPr lang="fr-CA" sz="2800" b="1" dirty="0"/>
              <a:t>Depuis 2005: </a:t>
            </a:r>
            <a:r>
              <a:rPr lang="fr-CA" sz="2800" dirty="0"/>
              <a:t>Intégration aux Services adaptés de Bibliothèque et Archives nationale du Québec (BAnQ)</a:t>
            </a:r>
          </a:p>
          <a:p>
            <a:endParaRPr lang="fr-CA" dirty="0"/>
          </a:p>
        </p:txBody>
      </p:sp>
      <p:sp>
        <p:nvSpPr>
          <p:cNvPr id="4" name="Slide Number Placeholder 3">
            <a:extLst>
              <a:ext uri="{FF2B5EF4-FFF2-40B4-BE49-F238E27FC236}">
                <a16:creationId xmlns:a16="http://schemas.microsoft.com/office/drawing/2014/main" id="{71CA2E57-B8BE-4DC1-89AF-7041D0F95D85}"/>
              </a:ext>
            </a:extLst>
          </p:cNvPr>
          <p:cNvSpPr>
            <a:spLocks noGrp="1"/>
          </p:cNvSpPr>
          <p:nvPr>
            <p:ph type="sldNum" sz="quarter" idx="12"/>
          </p:nvPr>
        </p:nvSpPr>
        <p:spPr/>
        <p:txBody>
          <a:bodyPr/>
          <a:lstStyle/>
          <a:p>
            <a:fld id="{1E48F109-2205-4335-ADB4-60C0795F12BC}" type="slidenum">
              <a:rPr lang="en-CA" smtClean="0"/>
              <a:t>9</a:t>
            </a:fld>
            <a:endParaRPr lang="en-CA"/>
          </a:p>
        </p:txBody>
      </p:sp>
    </p:spTree>
    <p:extLst>
      <p:ext uri="{BB962C8B-B14F-4D97-AF65-F5344CB8AC3E}">
        <p14:creationId xmlns:p14="http://schemas.microsoft.com/office/powerpoint/2010/main" val="924975746"/>
      </p:ext>
    </p:extLst>
  </p:cSld>
  <p:clrMapOvr>
    <a:masterClrMapping/>
  </p:clrMapOvr>
</p:sld>
</file>

<file path=ppt/theme/theme1.xml><?xml version="1.0" encoding="utf-8"?>
<a:theme xmlns:a="http://schemas.openxmlformats.org/drawingml/2006/main" name="World Braille Day">
  <a:themeElements>
    <a:clrScheme name="World Braille Day">
      <a:dk1>
        <a:srgbClr val="000000"/>
      </a:dk1>
      <a:lt1>
        <a:sysClr val="window" lastClr="FFFFFF"/>
      </a:lt1>
      <a:dk2>
        <a:srgbClr val="637052"/>
      </a:dk2>
      <a:lt2>
        <a:srgbClr val="CCDDEA"/>
      </a:lt2>
      <a:accent1>
        <a:srgbClr val="000000"/>
      </a:accent1>
      <a:accent2>
        <a:srgbClr val="3F739B"/>
      </a:accent2>
      <a:accent3>
        <a:srgbClr val="1F394D"/>
      </a:accent3>
      <a:accent4>
        <a:srgbClr val="1F394D"/>
      </a:accent4>
      <a:accent5>
        <a:srgbClr val="0C171F"/>
      </a:accent5>
      <a:accent6>
        <a:srgbClr val="7F7F7F"/>
      </a:accent6>
      <a:hlink>
        <a:srgbClr val="000000"/>
      </a:hlink>
      <a:folHlink>
        <a:srgbClr val="1F394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2693</TotalTime>
  <Words>2476</Words>
  <Application>Microsoft Macintosh PowerPoint</Application>
  <PresentationFormat>Widescreen</PresentationFormat>
  <Paragraphs>229</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Verdana</vt:lpstr>
      <vt:lpstr>World Braille Day</vt:lpstr>
      <vt:lpstr>Des outils à mettre dans votre coffre : Des ressources sur le braille pour les francophones de tous âges</vt:lpstr>
      <vt:lpstr>Avant de commencer…</vt:lpstr>
      <vt:lpstr>PowerPoint Presentation</vt:lpstr>
      <vt:lpstr>Les membres de Littératie braille Canada, du Conseil canadien des aveugles, de la Fondation INCA, du Centre d’accès équitable aux bibliothèques, du Réseau national de services équitables de bibliothèque et du Provincial Resource Centre for the Visually Impaired ont eu beaucoup de plaisir à travailler ensemble et sont heureux d’offrir cette série d’activités pendant tout le mois de janvier pour célébrer la Journée mondiale du braille.   « L’accès à la communication au sens le plus large est l’accès à la connaissance… Nous devons être traités sur un pied d’égalité – et la communication est le moyen d’y parvenir. Le braille est la connaissance et la connaissance est le pouvoir. » – Louis Braille</vt:lpstr>
      <vt:lpstr>Ressources en français</vt:lpstr>
      <vt:lpstr>Ressources en français</vt:lpstr>
      <vt:lpstr>Ressources en français</vt:lpstr>
      <vt:lpstr>Service québécois du livre adapté</vt:lpstr>
      <vt:lpstr>Historique</vt:lpstr>
      <vt:lpstr>Service québécois</vt:lpstr>
      <vt:lpstr>Collection</vt:lpstr>
      <vt:lpstr>Duo-média</vt:lpstr>
      <vt:lpstr>Livres en braille</vt:lpstr>
      <vt:lpstr>Prêtnumérique</vt:lpstr>
      <vt:lpstr>Abonnement</vt:lpstr>
      <vt:lpstr>Catalogue</vt:lpstr>
      <vt:lpstr>Développement d’activités</vt:lpstr>
      <vt:lpstr>Coordonnées du SQLA</vt:lpstr>
      <vt:lpstr>Qu’est-ce que le CAÉB?</vt:lpstr>
      <vt:lpstr>Comment s’inscrire?</vt:lpstr>
      <vt:lpstr>Comment faire pour choisir des livres?</vt:lpstr>
      <vt:lpstr>Collection du CAÉB</vt:lpstr>
      <vt:lpstr>Formats </vt:lpstr>
      <vt:lpstr>Livres audios et Texte électronique</vt:lpstr>
      <vt:lpstr>Braille!</vt:lpstr>
      <vt:lpstr>Braille électronique</vt:lpstr>
      <vt:lpstr>Pour les éducateurs/enseignants</vt:lpstr>
      <vt:lpstr>Pour contacter le CAÉB</vt:lpstr>
      <vt:lpstr>Qu’est-ce que le Réseau national de services équitables de bibliothèque?</vt:lpstr>
      <vt:lpstr>RNSEB</vt:lpstr>
      <vt:lpstr>PowerPoint Presentation</vt:lpstr>
      <vt:lpstr>Prochaines activités à venir dans le cadre de la journée mondiale du braille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Event</dc:title>
  <dc:creator>Riane Lapaire</dc:creator>
  <cp:lastModifiedBy>Megan Sellmer</cp:lastModifiedBy>
  <cp:revision>68</cp:revision>
  <dcterms:created xsi:type="dcterms:W3CDTF">2021-12-14T15:37:50Z</dcterms:created>
  <dcterms:modified xsi:type="dcterms:W3CDTF">2022-03-17T18:57:52Z</dcterms:modified>
</cp:coreProperties>
</file>